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2"/>
  </p:notesMasterIdLst>
  <p:sldIdLst>
    <p:sldId id="256" r:id="rId2"/>
    <p:sldId id="258" r:id="rId3"/>
    <p:sldId id="259" r:id="rId4"/>
    <p:sldId id="262" r:id="rId5"/>
    <p:sldId id="263" r:id="rId6"/>
    <p:sldId id="264" r:id="rId7"/>
    <p:sldId id="265" r:id="rId8"/>
    <p:sldId id="321" r:id="rId9"/>
    <p:sldId id="266" r:id="rId10"/>
    <p:sldId id="267" r:id="rId11"/>
    <p:sldId id="268" r:id="rId12"/>
    <p:sldId id="298" r:id="rId13"/>
    <p:sldId id="299" r:id="rId14"/>
    <p:sldId id="322" r:id="rId15"/>
    <p:sldId id="270" r:id="rId16"/>
    <p:sldId id="300" r:id="rId17"/>
    <p:sldId id="301" r:id="rId18"/>
    <p:sldId id="302" r:id="rId19"/>
    <p:sldId id="303" r:id="rId20"/>
    <p:sldId id="323" r:id="rId21"/>
    <p:sldId id="304" r:id="rId22"/>
    <p:sldId id="305" r:id="rId23"/>
    <p:sldId id="306" r:id="rId24"/>
    <p:sldId id="307" r:id="rId25"/>
    <p:sldId id="324" r:id="rId26"/>
    <p:sldId id="274" r:id="rId27"/>
    <p:sldId id="275" r:id="rId28"/>
    <p:sldId id="276" r:id="rId29"/>
    <p:sldId id="278" r:id="rId30"/>
    <p:sldId id="308" r:id="rId31"/>
    <p:sldId id="309" r:id="rId32"/>
    <p:sldId id="310" r:id="rId33"/>
    <p:sldId id="311" r:id="rId34"/>
    <p:sldId id="312" r:id="rId35"/>
    <p:sldId id="325" r:id="rId36"/>
    <p:sldId id="313" r:id="rId37"/>
    <p:sldId id="314" r:id="rId38"/>
    <p:sldId id="326" r:id="rId39"/>
    <p:sldId id="315" r:id="rId40"/>
    <p:sldId id="316" r:id="rId41"/>
    <p:sldId id="327" r:id="rId42"/>
    <p:sldId id="331" r:id="rId43"/>
    <p:sldId id="317" r:id="rId44"/>
    <p:sldId id="283" r:id="rId45"/>
    <p:sldId id="284" r:id="rId46"/>
    <p:sldId id="285" r:id="rId47"/>
    <p:sldId id="318" r:id="rId48"/>
    <p:sldId id="319" r:id="rId49"/>
    <p:sldId id="334" r:id="rId50"/>
    <p:sldId id="320" r:id="rId51"/>
    <p:sldId id="333" r:id="rId52"/>
    <p:sldId id="286" r:id="rId53"/>
    <p:sldId id="287" r:id="rId54"/>
    <p:sldId id="328" r:id="rId55"/>
    <p:sldId id="329" r:id="rId56"/>
    <p:sldId id="330" r:id="rId57"/>
    <p:sldId id="332" r:id="rId58"/>
    <p:sldId id="292" r:id="rId59"/>
    <p:sldId id="279" r:id="rId60"/>
    <p:sldId id="335" r:id="rId61"/>
  </p:sldIdLst>
  <p:sldSz cx="9144000" cy="5715000" type="screen16x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00"/>
    <a:srgbClr val="0033CC"/>
    <a:srgbClr val="006666"/>
    <a:srgbClr val="003366"/>
    <a:srgbClr val="00008B"/>
    <a:srgbClr val="CC3300"/>
    <a:srgbClr val="FF0000"/>
    <a:srgbClr val="6D1913"/>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22" autoAdjust="0"/>
    <p:restoredTop sz="94660"/>
  </p:normalViewPr>
  <p:slideViewPr>
    <p:cSldViewPr snapToObjects="1">
      <p:cViewPr varScale="1">
        <p:scale>
          <a:sx n="89" d="100"/>
          <a:sy n="89" d="100"/>
        </p:scale>
        <p:origin x="-1328" y="-112"/>
      </p:cViewPr>
      <p:guideLst>
        <p:guide orient="horz" pos="180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56CC9-5E83-46FB-81D4-ACF990892D03}" type="datetimeFigureOut">
              <a:rPr lang="en-US" smtClean="0"/>
              <a:pPr/>
              <a:t>11/12/14</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6DC7CB-CB16-435D-B815-99DCDA4B8C31}" type="slidenum">
              <a:rPr lang="en-US" smtClean="0"/>
              <a:pPr/>
              <a:t>‹#›</a:t>
            </a:fld>
            <a:endParaRPr lang="en-US"/>
          </a:p>
        </p:txBody>
      </p:sp>
    </p:spTree>
    <p:extLst>
      <p:ext uri="{BB962C8B-B14F-4D97-AF65-F5344CB8AC3E}">
        <p14:creationId xmlns:p14="http://schemas.microsoft.com/office/powerpoint/2010/main" val="498644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1</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11</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15</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26</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27</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28</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6DC7CB-CB16-435D-B815-99DCDA4B8C31}" type="slidenum">
              <a:rPr lang="en-US" smtClean="0"/>
              <a:pPr/>
              <a:t>29</a:t>
            </a:fld>
            <a:endParaRPr lang="en-US" dirty="0"/>
          </a:p>
        </p:txBody>
      </p:sp>
    </p:spTree>
    <p:extLst>
      <p:ext uri="{BB962C8B-B14F-4D97-AF65-F5344CB8AC3E}">
        <p14:creationId xmlns:p14="http://schemas.microsoft.com/office/powerpoint/2010/main" val="3074929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44</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45</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46</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52</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2</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53</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58</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59</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3</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4</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5</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6</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7</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9</a:t>
            </a:fld>
            <a:endParaRPr lang="en-US"/>
          </a:p>
        </p:txBody>
      </p:sp>
    </p:spTree>
    <p:extLst>
      <p:ext uri="{BB962C8B-B14F-4D97-AF65-F5344CB8AC3E}">
        <p14:creationId xmlns:p14="http://schemas.microsoft.com/office/powerpoint/2010/main" val="3074929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6DC7CB-CB16-435D-B815-99DCDA4B8C31}" type="slidenum">
              <a:rPr lang="en-US" smtClean="0"/>
              <a:pPr/>
              <a:t>10</a:t>
            </a:fld>
            <a:endParaRPr lang="en-US"/>
          </a:p>
        </p:txBody>
      </p:sp>
    </p:spTree>
    <p:extLst>
      <p:ext uri="{BB962C8B-B14F-4D97-AF65-F5344CB8AC3E}">
        <p14:creationId xmlns:p14="http://schemas.microsoft.com/office/powerpoint/2010/main" val="3074929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98ED25-27D5-C543-B297-8005D6BD18B9}" type="datetimeFigureOut">
              <a:rPr lang="en-US" smtClean="0"/>
              <a:pPr/>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98ED25-27D5-C543-B297-8005D6BD18B9}" type="datetimeFigureOut">
              <a:rPr lang="en-US" smtClean="0"/>
              <a:pPr/>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98ED25-27D5-C543-B297-8005D6BD18B9}" type="datetimeFigureOut">
              <a:rPr lang="en-US" smtClean="0"/>
              <a:pPr/>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98ED25-27D5-C543-B297-8005D6BD18B9}" type="datetimeFigureOut">
              <a:rPr lang="en-US" smtClean="0"/>
              <a:pPr/>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98ED25-27D5-C543-B297-8005D6BD18B9}" type="datetimeFigureOut">
              <a:rPr lang="en-US" smtClean="0"/>
              <a:pPr/>
              <a:t>11/12/14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98ED25-27D5-C543-B297-8005D6BD18B9}" type="datetimeFigureOut">
              <a:rPr lang="en-US" smtClean="0"/>
              <a:pPr/>
              <a:t>11/12/14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98ED25-27D5-C543-B297-8005D6BD18B9}" type="datetimeFigureOut">
              <a:rPr lang="en-US" smtClean="0"/>
              <a:pPr/>
              <a:t>11/12/14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98ED25-27D5-C543-B297-8005D6BD18B9}" type="datetimeFigureOut">
              <a:rPr lang="en-US" smtClean="0"/>
              <a:pPr/>
              <a:t>11/12/14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8ED25-27D5-C543-B297-8005D6BD18B9}" type="datetimeFigureOut">
              <a:rPr lang="en-US" smtClean="0"/>
              <a:pPr/>
              <a:t>11/12/14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98ED25-27D5-C543-B297-8005D6BD18B9}" type="datetimeFigureOut">
              <a:rPr lang="en-US" smtClean="0"/>
              <a:pPr/>
              <a:t>11/12/14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98ED25-27D5-C543-B297-8005D6BD18B9}" type="datetimeFigureOut">
              <a:rPr lang="en-US" smtClean="0"/>
              <a:pPr/>
              <a:t>11/12/14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84A7E5-F7C0-3B48-B678-A3D666633BD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DF98ED25-27D5-C543-B297-8005D6BD18B9}" type="datetimeFigureOut">
              <a:rPr lang="en-US" smtClean="0"/>
              <a:pPr/>
              <a:t>11/12/14</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C084A7E5-F7C0-3B48-B678-A3D666633BD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welkerswikinomics.com/blog/category/price-theory/" TargetMode="External"/><Relationship Id="rId12" Type="http://schemas.openxmlformats.org/officeDocument/2006/relationships/hyperlink" Target="http://welkerswikinomics.com/blog/category/product-markets/" TargetMode="External"/><Relationship Id="rId13" Type="http://schemas.openxmlformats.org/officeDocument/2006/relationships/hyperlink" Target="http://welkerswikinomics.com/blog/category/normal-goods/" TargetMode="External"/><Relationship Id="rId14" Type="http://schemas.openxmlformats.org/officeDocument/2006/relationships/hyperlink" Target="http://welkerswikinomics.com/blog/category/inferior-goods/" TargetMode="External"/><Relationship Id="rId15" Type="http://schemas.openxmlformats.org/officeDocument/2006/relationships/hyperlink" Target="http://welkerswikinomics.com/blog/category/substitutes/" TargetMode="External"/><Relationship Id="rId16" Type="http://schemas.openxmlformats.org/officeDocument/2006/relationships/hyperlink" Target="http://welkerswikinomics.com/blog/category/compliments/" TargetMode="External"/><Relationship Id="rId17" Type="http://schemas.openxmlformats.org/officeDocument/2006/relationships/hyperlink" Target="http://www.econclassroom.com/?cat=11" TargetMode="External"/><Relationship Id="rId18" Type="http://schemas.openxmlformats.org/officeDocument/2006/relationships/hyperlink" Target="http://www.econclassroom.com/?page_id=2889" TargetMode="External"/><Relationship Id="rId19" Type="http://schemas.openxmlformats.org/officeDocument/2006/relationships/hyperlink" Target="http://www.econclassroom.com/?page_id=3196"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 Id="rId4" Type="http://schemas.openxmlformats.org/officeDocument/2006/relationships/hyperlink" Target="http://welkerswikinomics.com/blog/category/law-of-demand/" TargetMode="External"/><Relationship Id="rId5" Type="http://schemas.openxmlformats.org/officeDocument/2006/relationships/hyperlink" Target="http://welkerswikinomics.com/blog/category/determinants-of-demand/" TargetMode="External"/><Relationship Id="rId6" Type="http://schemas.openxmlformats.org/officeDocument/2006/relationships/hyperlink" Target="http://welkerswikinomics.com/blog/category/law-of-supply/" TargetMode="External"/><Relationship Id="rId7" Type="http://schemas.openxmlformats.org/officeDocument/2006/relationships/hyperlink" Target="http://welkerswikinomics.com/blog/category/determinants-of-supply/" TargetMode="External"/><Relationship Id="rId8" Type="http://schemas.openxmlformats.org/officeDocument/2006/relationships/hyperlink" Target="http://welkerswikinomics.com/blog/category/supplydemand/" TargetMode="External"/><Relationship Id="rId9" Type="http://schemas.openxmlformats.org/officeDocument/2006/relationships/hyperlink" Target="http://welkerswikinomics.com/blog/category/equilibrium/" TargetMode="External"/><Relationship Id="rId10" Type="http://schemas.openxmlformats.org/officeDocument/2006/relationships/hyperlink" Target="http://welkerswikinomics.com/blog/category/efficiency/"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hyperlink" Target="http://www.econclassroom.com/?p=2518" TargetMode="External"/><Relationship Id="rId4" Type="http://schemas.openxmlformats.org/officeDocument/2006/relationships/image" Target="../media/image1.jpeg"/><Relationship Id="rId5" Type="http://schemas.openxmlformats.org/officeDocument/2006/relationships/image" Target="../media/image11.png"/><Relationship Id="rId1" Type="http://schemas.openxmlformats.org/officeDocument/2006/relationships/video" Target="http://www.youtube.com/v/FfvPwmqa_A0?version=3&amp;hl=en_US&amp;rel=0" TargetMode="Externa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jpeg"/><Relationship Id="rId5" Type="http://schemas.openxmlformats.org/officeDocument/2006/relationships/hyperlink" Target="http://www.econclassroom.com/?p=2549" TargetMode="External"/><Relationship Id="rId1" Type="http://schemas.openxmlformats.org/officeDocument/2006/relationships/video" Target="http://www.youtube.com/v/XhMQGmalnuk?version=3&amp;hl=en_US&amp;rel=0" TargetMode="Externa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hyperlink" Target="http://www.econclassroom.com/?p=3045" TargetMode="External"/><Relationship Id="rId4" Type="http://schemas.openxmlformats.org/officeDocument/2006/relationships/image" Target="../media/image1.jpeg"/><Relationship Id="rId5" Type="http://schemas.openxmlformats.org/officeDocument/2006/relationships/image" Target="../media/image11.png"/><Relationship Id="rId1" Type="http://schemas.openxmlformats.org/officeDocument/2006/relationships/video" Target="http://www.youtube.com/v/O1FjOdWWEFw?version=3&amp;hl=en_US&amp;rel=0" TargetMode="External"/><Relationship Id="rId2"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Image_9" TargetMode="External"/><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1.jpeg"/><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3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openxmlformats.org/officeDocument/2006/relationships/hyperlink" Target="http://www.econclassroom.com/?p=2553" TargetMode="External"/><Relationship Id="rId4" Type="http://schemas.openxmlformats.org/officeDocument/2006/relationships/image" Target="../media/image1.jpeg"/><Relationship Id="rId5" Type="http://schemas.openxmlformats.org/officeDocument/2006/relationships/image" Target="../media/image11.png"/><Relationship Id="rId1" Type="http://schemas.openxmlformats.org/officeDocument/2006/relationships/video" Target="http://www.youtube.com/v/ie7zieuJWfo?version=3&amp;hl=en_US&amp;rel=0" TargetMode="External"/><Relationship Id="rId2"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jpeg"/><Relationship Id="rId5" Type="http://schemas.openxmlformats.org/officeDocument/2006/relationships/hyperlink" Target="http://www.econclassroom.com/?p=2553" TargetMode="External"/><Relationship Id="rId1" Type="http://schemas.openxmlformats.org/officeDocument/2006/relationships/video" Target="http://www.youtube.com/v/_9IHKU4mg68?version=3&amp;hl=en_US&amp;rel=0" TargetMode="External"/><Relationship Id="rId2"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9.png"/><Relationship Id="rId5" Type="http://schemas.openxmlformats.org/officeDocument/2006/relationships/image" Target="../media/image40.png"/><Relationship Id="rId1" Type="http://schemas.openxmlformats.org/officeDocument/2006/relationships/slideLayout" Target="../slideLayouts/slideLayout7.xml"/><Relationship Id="rId2"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jpeg"/><Relationship Id="rId5" Type="http://schemas.openxmlformats.org/officeDocument/2006/relationships/hyperlink" Target="http://www.econclassroom.com/?p=2553" TargetMode="External"/><Relationship Id="rId1" Type="http://schemas.openxmlformats.org/officeDocument/2006/relationships/video" Target="http://www.youtube.com/v/SGxnpn3swGE?version=3&amp;hl=en_US&amp;rel=0" TargetMode="External"/><Relationship Id="rId2"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jpeg"/><Relationship Id="rId5" Type="http://schemas.openxmlformats.org/officeDocument/2006/relationships/hyperlink" Target="http://www.econclassroom.com/?p=2569" TargetMode="External"/><Relationship Id="rId1" Type="http://schemas.openxmlformats.org/officeDocument/2006/relationships/video" Target="http://www.youtube.com/v/ViHxHtavrO4?version=3&amp;hl=en_US&amp;rel=0" TargetMode="External"/><Relationship Id="rId2"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49.xml.rels><?xml version="1.0" encoding="UTF-8" standalone="yes"?>
<Relationships xmlns="http://schemas.openxmlformats.org/package/2006/relationships"><Relationship Id="rId3" Type="http://schemas.openxmlformats.org/officeDocument/2006/relationships/hyperlink" Target="http://www.econclassroom.com/?p=2611" TargetMode="External"/><Relationship Id="rId4" Type="http://schemas.openxmlformats.org/officeDocument/2006/relationships/image" Target="../media/image1.jpeg"/><Relationship Id="rId5" Type="http://schemas.openxmlformats.org/officeDocument/2006/relationships/image" Target="../media/image11.png"/><Relationship Id="rId1" Type="http://schemas.openxmlformats.org/officeDocument/2006/relationships/video" Target="http://www.youtube.com/v/Rx5cdU_u6kQ?version=3&amp;hl=en_US&amp;rel=0" TargetMode="Externa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hyperlink" Target="http://www.econclassroom.com/?p=2599" TargetMode="External"/><Relationship Id="rId4" Type="http://schemas.openxmlformats.org/officeDocument/2006/relationships/image" Target="../media/image11.png"/><Relationship Id="rId5" Type="http://schemas.openxmlformats.org/officeDocument/2006/relationships/image" Target="../media/image1.jpeg"/><Relationship Id="rId1" Type="http://schemas.openxmlformats.org/officeDocument/2006/relationships/video" Target="http://www.youtube.com/v/nP3MIgMuw94?version=3&amp;hl=en_US&amp;rel=0" TargetMode="External"/><Relationship Id="rId2"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2.pn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44.png"/></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9.png"/><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57.xml.rels><?xml version="1.0" encoding="UTF-8" standalone="yes"?>
<Relationships xmlns="http://schemas.openxmlformats.org/package/2006/relationships"><Relationship Id="rId3" Type="http://schemas.openxmlformats.org/officeDocument/2006/relationships/hyperlink" Target="http://www.econclassroom.com/?p=2595" TargetMode="External"/><Relationship Id="rId4" Type="http://schemas.openxmlformats.org/officeDocument/2006/relationships/image" Target="../media/image11.png"/><Relationship Id="rId5" Type="http://schemas.openxmlformats.org/officeDocument/2006/relationships/image" Target="../media/image1.jpeg"/><Relationship Id="rId1" Type="http://schemas.openxmlformats.org/officeDocument/2006/relationships/video" Target="http://www.youtube.com/v/dhONLIo35Tc?version=3&amp;hl=en_US&amp;rel=0" TargetMode="External"/><Relationship Id="rId2"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hyperlink" Target="http://welkerswikinomics.com/blog/2008/09/30/disequilibrium-in-the-market-for-natural-gas/" TargetMode="External"/><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jpeg"/></Relationships>
</file>

<file path=ppt/slides/_rels/slide60.xml.rels><?xml version="1.0" encoding="UTF-8" standalone="yes"?>
<Relationships xmlns="http://schemas.openxmlformats.org/package/2006/relationships"><Relationship Id="rId3" Type="http://schemas.openxmlformats.org/officeDocument/2006/relationships/hyperlink" Target="http://www.econclassroom.com/?p=2620" TargetMode="External"/><Relationship Id="rId4" Type="http://schemas.openxmlformats.org/officeDocument/2006/relationships/image" Target="../media/image1.jpeg"/><Relationship Id="rId5" Type="http://schemas.openxmlformats.org/officeDocument/2006/relationships/image" Target="../media/image11.png"/><Relationship Id="rId1" Type="http://schemas.openxmlformats.org/officeDocument/2006/relationships/video" Target="http://www.youtube.com/v/CA_OvTZrWzA?version=3&amp;hl=en_US&amp;rel=0" TargetMode="Externa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11.png"/><Relationship Id="rId5" Type="http://schemas.openxmlformats.org/officeDocument/2006/relationships/image" Target="../media/image1.jpeg"/><Relationship Id="rId6" Type="http://schemas.openxmlformats.org/officeDocument/2006/relationships/hyperlink" Target="http://www.econclassroom.com/?p=2501" TargetMode="External"/><Relationship Id="rId1" Type="http://schemas.openxmlformats.org/officeDocument/2006/relationships/video" Target="http://www.youtube.com/v/W1s3-BT8l9c?version=3&amp;hl=en_US&amp;rel=0" TargetMode="External"/><Relationship Id="rId2" Type="http://schemas.openxmlformats.org/officeDocument/2006/relationships/video" Target="http://www.youtube.com/v/qbL5EmiWytk?version=3&amp;hl=en_US&amp;rel=0"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4" name="Rectangle 13"/>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U</a:t>
            </a:r>
            <a:r>
              <a:rPr lang="en-US" sz="1400" i="1" dirty="0" smtClean="0">
                <a:latin typeface="Lucida Sans - 18"/>
              </a:rPr>
              <a:t>nit </a:t>
            </a:r>
            <a:r>
              <a:rPr lang="en-US" sz="1400" i="1" dirty="0">
                <a:latin typeface="Lucida Sans - 18"/>
              </a:rPr>
              <a:t>o</a:t>
            </a:r>
            <a:r>
              <a:rPr lang="en-US" sz="1400" i="1" dirty="0" smtClean="0">
                <a:latin typeface="Lucida Sans - 18"/>
              </a:rPr>
              <a:t>verview</a:t>
            </a:r>
            <a:endParaRPr lang="en-US" sz="1400" i="1" dirty="0">
              <a:latin typeface="Lucida Sans - 18"/>
            </a:endParaRPr>
          </a:p>
        </p:txBody>
      </p:sp>
      <p:graphicFrame>
        <p:nvGraphicFramePr>
          <p:cNvPr id="15" name="Table 14"/>
          <p:cNvGraphicFramePr>
            <a:graphicFrameLocks noGrp="1"/>
          </p:cNvGraphicFramePr>
          <p:nvPr>
            <p:extLst>
              <p:ext uri="{D42A27DB-BD31-4B8C-83A1-F6EECF244321}">
                <p14:modId xmlns:p14="http://schemas.microsoft.com/office/powerpoint/2010/main" val="3582122804"/>
              </p:ext>
            </p:extLst>
          </p:nvPr>
        </p:nvGraphicFramePr>
        <p:xfrm>
          <a:off x="35496" y="800101"/>
          <a:ext cx="6670104" cy="4815840"/>
        </p:xfrm>
        <a:graphic>
          <a:graphicData uri="http://schemas.openxmlformats.org/drawingml/2006/table">
            <a:tbl>
              <a:tblPr firstRow="1" bandRow="1">
                <a:tableStyleId>{5C22544A-7EE6-4342-B048-85BDC9FD1C3A}</a:tableStyleId>
              </a:tblPr>
              <a:tblGrid>
                <a:gridCol w="6670104"/>
              </a:tblGrid>
              <a:tr h="619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Markets</a:t>
                      </a:r>
                    </a:p>
                    <a:p>
                      <a:pPr marL="285750" indent="-285750">
                        <a:buFont typeface="Arial" pitchFamily="34" charset="0"/>
                        <a:buChar char="•"/>
                      </a:pPr>
                      <a:r>
                        <a:rPr lang="en-US" sz="1100" b="0" dirty="0" smtClean="0">
                          <a:solidFill>
                            <a:schemeClr val="tx1"/>
                          </a:solidFill>
                          <a:latin typeface="Calibri" pitchFamily="34" charset="0"/>
                          <a:cs typeface="Calibri" pitchFamily="34" charset="0"/>
                        </a:rPr>
                        <a:t>The natures of markets</a:t>
                      </a:r>
                    </a:p>
                    <a:p>
                      <a:pPr marL="285750" indent="-285750">
                        <a:buFont typeface="Arial" pitchFamily="34" charset="0"/>
                        <a:buChar char="•"/>
                      </a:pPr>
                      <a:r>
                        <a:rPr lang="en-US" sz="1100" b="0" dirty="0" smtClean="0">
                          <a:solidFill>
                            <a:schemeClr val="tx1"/>
                          </a:solidFill>
                          <a:latin typeface="Calibri" pitchFamily="34" charset="0"/>
                          <a:cs typeface="Calibri" pitchFamily="34" charset="0"/>
                        </a:rPr>
                        <a:t>Outline the meaning of the term market</a:t>
                      </a:r>
                      <a:endParaRPr lang="en-US" sz="1100" b="1" dirty="0" smtClean="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739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Demand</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law of demand</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demand curve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non-price determinants of demand</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Movements along and shifts of the demand curve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Linear demand equations, demand schedules and graphs</a:t>
                      </a:r>
                      <a:endParaRPr lang="en-US" sz="1100" b="1" dirty="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10739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Supply</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law of supply</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supply curve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non-price determinants of supply</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Movements along and shifts of the supply curve</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Linear supply equations and graphs</a:t>
                      </a:r>
                      <a:endParaRPr lang="en-US" sz="1050" b="1" dirty="0">
                        <a:solidFill>
                          <a:srgbClr val="0000CC"/>
                        </a:solidFill>
                        <a:latin typeface="Calibri" pitchFamily="34" charset="0"/>
                        <a:cs typeface="Calibri" pitchFamily="34" charset="0"/>
                      </a:endParaRPr>
                    </a:p>
                  </a:txBody>
                  <a:tcPr marT="38100" marB="38100">
                    <a:solidFill>
                      <a:schemeClr val="bg1">
                        <a:lumMod val="65000"/>
                        <a:alpha val="22000"/>
                      </a:schemeClr>
                    </a:solidFill>
                  </a:tcPr>
                </a:tc>
              </a:tr>
              <a:tr h="771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rgbClr val="0000CC"/>
                          </a:solidFill>
                          <a:latin typeface="Calibri" pitchFamily="34" charset="0"/>
                          <a:cs typeface="Calibri" pitchFamily="34" charset="0"/>
                        </a:rPr>
                        <a:t>Market Equilibrium</a:t>
                      </a:r>
                      <a:endParaRPr lang="en-US" sz="1800" b="1" baseline="0" dirty="0" smtClean="0">
                        <a:solidFill>
                          <a:srgbClr val="0000CC"/>
                        </a:solidFill>
                        <a:latin typeface="Calibri" pitchFamily="34" charset="0"/>
                        <a:cs typeface="Calibri" pitchFamily="34" charset="0"/>
                      </a:endParaRP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Equilibrium and changes to equilibrium</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Calculating and illustrating equilibrium using linear equations</a:t>
                      </a:r>
                    </a:p>
                    <a:p>
                      <a:pPr marL="171450" indent="-171450">
                        <a:buFont typeface="Arial" pitchFamily="34" charset="0"/>
                        <a:buChar char="•"/>
                      </a:pPr>
                      <a:r>
                        <a:rPr lang="en-US" sz="1100" b="0" i="0" u="none" strike="noStrike" kern="1200" baseline="0" dirty="0" smtClean="0">
                          <a:solidFill>
                            <a:schemeClr val="dk1"/>
                          </a:solidFill>
                          <a:latin typeface="Calibri" pitchFamily="34" charset="0"/>
                          <a:ea typeface="+mn-ea"/>
                          <a:cs typeface="Calibri" pitchFamily="34" charset="0"/>
                        </a:rPr>
                        <a:t>The role of prices in markets</a:t>
                      </a:r>
                    </a:p>
                  </a:txBody>
                  <a:tcPr marT="38100" marB="38100">
                    <a:solidFill>
                      <a:schemeClr val="bg1">
                        <a:lumMod val="65000"/>
                        <a:alpha val="22000"/>
                      </a:schemeClr>
                    </a:solidFill>
                  </a:tcPr>
                </a:tc>
              </a:tr>
              <a:tr h="880959">
                <a:tc>
                  <a:txBody>
                    <a:bodyPr/>
                    <a:lstStyle/>
                    <a:p>
                      <a:pPr marL="0" indent="0">
                        <a:buFont typeface="Arial" pitchFamily="34" charset="0"/>
                        <a:buNone/>
                      </a:pPr>
                      <a:r>
                        <a:rPr lang="en-US" sz="1800" b="1" dirty="0" smtClean="0">
                          <a:solidFill>
                            <a:srgbClr val="0000CC"/>
                          </a:solidFill>
                          <a:latin typeface="Calibri" pitchFamily="34" charset="0"/>
                          <a:cs typeface="Calibri" pitchFamily="34" charset="0"/>
                        </a:rPr>
                        <a:t>Market Efficiency</a:t>
                      </a: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b="0" i="0" u="none" strike="noStrike" kern="1200" baseline="0" dirty="0" smtClean="0">
                          <a:solidFill>
                            <a:schemeClr val="dk1"/>
                          </a:solidFill>
                          <a:latin typeface="Calibri" pitchFamily="34" charset="0"/>
                          <a:ea typeface="+mn-ea"/>
                          <a:cs typeface="Calibri" pitchFamily="34" charset="0"/>
                        </a:rPr>
                        <a:t>Consumer surplus</a:t>
                      </a: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b="0" i="0" u="none" strike="noStrike" kern="1200" baseline="0" dirty="0" smtClean="0">
                          <a:solidFill>
                            <a:schemeClr val="dk1"/>
                          </a:solidFill>
                          <a:latin typeface="Calibri" pitchFamily="34" charset="0"/>
                          <a:ea typeface="+mn-ea"/>
                          <a:cs typeface="Calibri" pitchFamily="34" charset="0"/>
                        </a:rPr>
                        <a:t>Producer surplus</a:t>
                      </a:r>
                    </a:p>
                    <a:p>
                      <a:pPr marL="171450" marR="0"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200" b="0" i="0" u="none" strike="noStrike" kern="1200" baseline="0" dirty="0" smtClean="0">
                          <a:solidFill>
                            <a:schemeClr val="dk1"/>
                          </a:solidFill>
                          <a:latin typeface="Calibri" pitchFamily="34" charset="0"/>
                          <a:ea typeface="+mn-ea"/>
                          <a:cs typeface="Calibri" pitchFamily="34" charset="0"/>
                        </a:rPr>
                        <a:t>Allocative  Efficiency</a:t>
                      </a:r>
                    </a:p>
                  </a:txBody>
                  <a:tcPr marT="38100" marB="38100">
                    <a:solidFill>
                      <a:schemeClr val="bg1">
                        <a:lumMod val="65000"/>
                        <a:alpha val="22000"/>
                      </a:schemeClr>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1072634874"/>
              </p:ext>
            </p:extLst>
          </p:nvPr>
        </p:nvGraphicFramePr>
        <p:xfrm>
          <a:off x="6781800" y="889000"/>
          <a:ext cx="2057400" cy="4699000"/>
        </p:xfrm>
        <a:graphic>
          <a:graphicData uri="http://schemas.openxmlformats.org/drawingml/2006/table">
            <a:tbl>
              <a:tblPr firstRow="1" bandRow="1">
                <a:tableStyleId>{5C22544A-7EE6-4342-B048-85BDC9FD1C3A}</a:tableStyleId>
              </a:tblPr>
              <a:tblGrid>
                <a:gridCol w="2057400"/>
              </a:tblGrid>
              <a:tr h="4699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rgbClr val="FF3300"/>
                          </a:solidFill>
                          <a:latin typeface="Calibri" pitchFamily="34" charset="0"/>
                          <a:cs typeface="Calibri" pitchFamily="34" charset="0"/>
                        </a:rPr>
                        <a:t>Supply, Demand and Equilibrium </a:t>
                      </a:r>
                      <a:r>
                        <a:rPr lang="en-US" sz="1400" b="0" baseline="0" dirty="0" smtClean="0">
                          <a:solidFill>
                            <a:srgbClr val="FF3300"/>
                          </a:solidFill>
                          <a:latin typeface="Calibri" pitchFamily="34" charset="0"/>
                          <a:cs typeface="Calibri" pitchFamily="34" charset="0"/>
                        </a:rPr>
                        <a:t>Online:</a:t>
                      </a: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4"/>
                        </a:rPr>
                        <a:t>Law of Demand</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5"/>
                        </a:rPr>
                        <a:t>Determinants of Demand</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6"/>
                        </a:rPr>
                        <a:t>Law of Supply</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7"/>
                        </a:rPr>
                        <a:t>Determinants of Supply</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8"/>
                        </a:rPr>
                        <a:t>Supply/Demand</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9"/>
                        </a:rPr>
                        <a:t>Equilibrium</a:t>
                      </a:r>
                      <a:endParaRPr lang="en-US" sz="1200" b="0" i="0" u="none" strike="noStrike"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0"/>
                        </a:rPr>
                        <a:t>Efficiency</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1"/>
                        </a:rPr>
                        <a:t>Price Theory</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2"/>
                        </a:rPr>
                        <a:t>Product markets</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3"/>
                        </a:rPr>
                        <a:t>Normal goods</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4"/>
                        </a:rPr>
                        <a:t>Inferior goods</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5"/>
                        </a:rPr>
                        <a:t>Substitutes</a:t>
                      </a:r>
                      <a:endParaRPr lang="en-US" sz="1200" b="0" i="0" kern="1200" dirty="0" smtClean="0">
                        <a:solidFill>
                          <a:schemeClr val="tx1"/>
                        </a:solidFill>
                        <a:effectLst/>
                        <a:latin typeface="+mn-lt"/>
                        <a:ea typeface="+mn-ea"/>
                        <a:cs typeface="+mn-cs"/>
                      </a:endParaRPr>
                    </a:p>
                    <a:p>
                      <a:pPr marL="0" indent="0">
                        <a:buFont typeface="Arial" pitchFamily="34" charset="0"/>
                        <a:buNone/>
                      </a:pPr>
                      <a:r>
                        <a:rPr lang="en-US" sz="1200" b="0" i="0" u="none" strike="noStrike" kern="1200" dirty="0" smtClean="0">
                          <a:solidFill>
                            <a:schemeClr val="tx1"/>
                          </a:solidFill>
                          <a:effectLst/>
                          <a:latin typeface="+mn-lt"/>
                          <a:ea typeface="+mn-ea"/>
                          <a:cs typeface="+mn-cs"/>
                          <a:hlinkClick r:id="rId16"/>
                        </a:rPr>
                        <a:t>Compliments</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hlinkClick r:id="rId17"/>
                        </a:rPr>
                        <a:t>Supply, Demand</a:t>
                      </a:r>
                      <a:r>
                        <a:rPr lang="en-US" sz="1400" b="0" baseline="0" dirty="0" smtClean="0">
                          <a:solidFill>
                            <a:schemeClr val="tx1"/>
                          </a:solidFill>
                          <a:hlinkClick r:id="rId17"/>
                        </a:rPr>
                        <a:t> and Equilibrium </a:t>
                      </a:r>
                      <a:r>
                        <a:rPr lang="en-US" sz="1400" b="0" dirty="0" smtClean="0">
                          <a:solidFill>
                            <a:schemeClr val="tx1"/>
                          </a:solidFill>
                          <a:hlinkClick r:id="rId17"/>
                        </a:rPr>
                        <a:t>Video Lessons</a:t>
                      </a:r>
                      <a:endParaRPr lang="en-US" sz="14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hlinkClick r:id="rId18"/>
                        </a:rPr>
                        <a:t>Practice</a:t>
                      </a:r>
                      <a:r>
                        <a:rPr lang="en-US" sz="1400" b="0" baseline="0" dirty="0" smtClean="0">
                          <a:solidFill>
                            <a:schemeClr val="tx1"/>
                          </a:solidFill>
                          <a:hlinkClick r:id="rId18"/>
                        </a:rPr>
                        <a:t> Activities</a:t>
                      </a:r>
                      <a:endParaRPr lang="en-US" sz="14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dirty="0" smtClean="0">
                          <a:solidFill>
                            <a:schemeClr val="lt1"/>
                          </a:solidFill>
                          <a:effectLst/>
                          <a:latin typeface="+mn-lt"/>
                          <a:ea typeface="+mn-ea"/>
                          <a:cs typeface="+mn-cs"/>
                          <a:hlinkClick r:id="rId19"/>
                        </a:rPr>
                        <a:t>Microeconomics Glossary</a:t>
                      </a:r>
                      <a:endParaRPr lang="en-US" sz="1400" b="0" dirty="0" smtClean="0">
                        <a:solidFill>
                          <a:schemeClr val="tx1"/>
                        </a:solidFill>
                      </a:endParaRPr>
                    </a:p>
                  </a:txBody>
                  <a:tcPr marT="38100" marB="38100">
                    <a:solidFill>
                      <a:schemeClr val="bg1">
                        <a:lumMod val="65000"/>
                        <a:alpha val="22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0" y="0"/>
            <a:ext cx="9144000" cy="697260"/>
            <a:chOff x="0" y="0"/>
            <a:chExt cx="9144000" cy="836712"/>
          </a:xfrm>
        </p:grpSpPr>
        <p:sp>
          <p:nvSpPr>
            <p:cNvPr id="62" name="Rectangle 6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4"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65" name="Rectangle 64"/>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Changes in Demand</a:t>
            </a:r>
            <a:endParaRPr lang="en-US" sz="1400" i="1" dirty="0">
              <a:latin typeface="Lucida Sans - 18"/>
            </a:endParaRPr>
          </a:p>
        </p:txBody>
      </p:sp>
      <p:sp>
        <p:nvSpPr>
          <p:cNvPr id="67" name="TextBox 66"/>
          <p:cNvSpPr txBox="1"/>
          <p:nvPr/>
        </p:nvSpPr>
        <p:spPr>
          <a:xfrm>
            <a:off x="0" y="723900"/>
            <a:ext cx="5679504" cy="1569660"/>
          </a:xfrm>
          <a:prstGeom prst="rect">
            <a:avLst/>
          </a:prstGeom>
          <a:noFill/>
        </p:spPr>
        <p:txBody>
          <a:bodyPr wrap="square" rtlCol="0">
            <a:spAutoFit/>
          </a:bodyPr>
          <a:lstStyle/>
          <a:p>
            <a:r>
              <a:rPr lang="en-US" sz="2400" dirty="0" smtClean="0">
                <a:solidFill>
                  <a:srgbClr val="FF0000"/>
                </a:solidFill>
              </a:rPr>
              <a:t>Changes in Demand vs. Changes in Quantity</a:t>
            </a:r>
          </a:p>
          <a:p>
            <a:r>
              <a:rPr lang="en-US" dirty="0" smtClean="0"/>
              <a:t>Using a simple demand curve, we can show the following</a:t>
            </a:r>
          </a:p>
          <a:p>
            <a:pPr marL="285750" indent="-285750">
              <a:buFont typeface="Arial" pitchFamily="34" charset="0"/>
              <a:buChar char="•"/>
            </a:pPr>
            <a:r>
              <a:rPr lang="en-US" dirty="0" smtClean="0"/>
              <a:t>The effect of a change in the price of a good on the quantity that consumers demand</a:t>
            </a:r>
          </a:p>
          <a:p>
            <a:pPr marL="285750" indent="-285750">
              <a:buFont typeface="Arial" pitchFamily="34" charset="0"/>
              <a:buChar char="•"/>
            </a:pPr>
            <a:r>
              <a:rPr lang="en-US" dirty="0" smtClean="0"/>
              <a:t>The effect of a change in the demand for a good </a:t>
            </a:r>
          </a:p>
        </p:txBody>
      </p:sp>
      <p:sp>
        <p:nvSpPr>
          <p:cNvPr id="3" name="TextBox 2"/>
          <p:cNvSpPr txBox="1"/>
          <p:nvPr/>
        </p:nvSpPr>
        <p:spPr>
          <a:xfrm>
            <a:off x="-1" y="2247900"/>
            <a:ext cx="6121591" cy="3416320"/>
          </a:xfrm>
          <a:prstGeom prst="rect">
            <a:avLst/>
          </a:prstGeom>
          <a:noFill/>
        </p:spPr>
        <p:txBody>
          <a:bodyPr wrap="square" rtlCol="0">
            <a:spAutoFit/>
          </a:bodyPr>
          <a:lstStyle/>
          <a:p>
            <a:r>
              <a:rPr lang="en-US" b="1" dirty="0" smtClean="0">
                <a:solidFill>
                  <a:srgbClr val="0000FF"/>
                </a:solidFill>
              </a:rPr>
              <a:t>A change in price leads to a change in the quantity demanded</a:t>
            </a:r>
          </a:p>
          <a:p>
            <a:pPr marL="285750" indent="-285750">
              <a:buFont typeface="Arial" pitchFamily="34" charset="0"/>
              <a:buChar char="•"/>
            </a:pPr>
            <a:r>
              <a:rPr lang="en-US" dirty="0" smtClean="0"/>
              <a:t>As seen in graph (A), when the price of candy rises, a smaller quantity is demanded.</a:t>
            </a:r>
          </a:p>
          <a:p>
            <a:pPr marL="285750" indent="-285750">
              <a:buFont typeface="Arial" pitchFamily="34" charset="0"/>
              <a:buChar char="•"/>
            </a:pPr>
            <a:r>
              <a:rPr lang="en-US" dirty="0" smtClean="0"/>
              <a:t>When the price of candy falls, a higher quantity is demanded. </a:t>
            </a:r>
            <a:r>
              <a:rPr lang="en-US" b="1" dirty="0" smtClean="0"/>
              <a:t>A change in price leads to a change in the quantity demanded.</a:t>
            </a:r>
          </a:p>
          <a:p>
            <a:r>
              <a:rPr lang="en-US" b="1" dirty="0" smtClean="0">
                <a:solidFill>
                  <a:srgbClr val="0000FF"/>
                </a:solidFill>
              </a:rPr>
              <a:t>A change in demand is caused by a change in a non-price determinant.</a:t>
            </a:r>
          </a:p>
          <a:p>
            <a:pPr marL="285750" indent="-285750">
              <a:buFont typeface="Arial" pitchFamily="34" charset="0"/>
              <a:buChar char="•"/>
            </a:pPr>
            <a:r>
              <a:rPr lang="en-US" dirty="0" smtClean="0">
                <a:solidFill>
                  <a:schemeClr val="tx1">
                    <a:lumMod val="50000"/>
                    <a:lumOff val="50000"/>
                  </a:schemeClr>
                </a:solidFill>
              </a:rPr>
              <a:t>In graph (B), the entire demand curve shifts out (increases) and in (decreases)</a:t>
            </a:r>
          </a:p>
          <a:p>
            <a:pPr marL="285750" indent="-285750">
              <a:buFont typeface="Arial" pitchFamily="34" charset="0"/>
              <a:buChar char="•"/>
            </a:pPr>
            <a:r>
              <a:rPr lang="en-US" dirty="0" smtClean="0">
                <a:solidFill>
                  <a:schemeClr val="tx1">
                    <a:lumMod val="50000"/>
                    <a:lumOff val="50000"/>
                  </a:schemeClr>
                </a:solidFill>
              </a:rPr>
              <a:t>Shifts in demand are the result in a change in a non-price determinant of demand</a:t>
            </a:r>
            <a:endParaRPr lang="en-US" dirty="0">
              <a:solidFill>
                <a:schemeClr val="tx1">
                  <a:lumMod val="50000"/>
                  <a:lumOff val="50000"/>
                </a:schemeClr>
              </a:solidFill>
            </a:endParaRPr>
          </a:p>
        </p:txBody>
      </p:sp>
      <p:pic>
        <p:nvPicPr>
          <p:cNvPr id="69" name="Picture 68"/>
          <p:cNvPicPr/>
          <p:nvPr/>
        </p:nvPicPr>
        <p:blipFill>
          <a:blip r:embed="rId4"/>
          <a:stretch>
            <a:fillRect/>
          </a:stretch>
        </p:blipFill>
        <p:spPr>
          <a:xfrm>
            <a:off x="6019800" y="876300"/>
            <a:ext cx="3052143" cy="2362200"/>
          </a:xfrm>
          <a:prstGeom prst="rect">
            <a:avLst/>
          </a:prstGeom>
          <a:solidFill>
            <a:srgbClr val="FFFFFF"/>
          </a:solidFill>
          <a:ln>
            <a:noFill/>
            <a:prstDash/>
          </a:ln>
        </p:spPr>
      </p:pic>
      <p:pic>
        <p:nvPicPr>
          <p:cNvPr id="70" name="Picture 69"/>
          <p:cNvPicPr/>
          <p:nvPr/>
        </p:nvPicPr>
        <p:blipFill>
          <a:blip r:embed="rId5"/>
          <a:stretch>
            <a:fillRect/>
          </a:stretch>
        </p:blipFill>
        <p:spPr>
          <a:xfrm>
            <a:off x="5973803" y="3238500"/>
            <a:ext cx="3117810" cy="2425720"/>
          </a:xfrm>
          <a:prstGeom prst="rect">
            <a:avLst/>
          </a:prstGeom>
          <a:solidFill>
            <a:srgbClr val="FFFFFF"/>
          </a:solidFill>
          <a:ln>
            <a:noFill/>
            <a:prstDash/>
          </a:ln>
        </p:spPr>
      </p:pic>
      <p:sp>
        <p:nvSpPr>
          <p:cNvPr id="7" name="TextBox 6"/>
          <p:cNvSpPr txBox="1"/>
          <p:nvPr/>
        </p:nvSpPr>
        <p:spPr>
          <a:xfrm>
            <a:off x="7010400" y="987424"/>
            <a:ext cx="1066800" cy="369332"/>
          </a:xfrm>
          <a:prstGeom prst="rect">
            <a:avLst/>
          </a:prstGeom>
          <a:noFill/>
        </p:spPr>
        <p:txBody>
          <a:bodyPr wrap="square" rtlCol="0">
            <a:spAutoFit/>
          </a:bodyPr>
          <a:lstStyle/>
          <a:p>
            <a:r>
              <a:rPr lang="en-US" b="1" dirty="0" smtClean="0">
                <a:solidFill>
                  <a:srgbClr val="FF0000"/>
                </a:solidFill>
              </a:rPr>
              <a:t>(A)</a:t>
            </a:r>
            <a:endParaRPr lang="en-US" b="1" dirty="0">
              <a:solidFill>
                <a:srgbClr val="FF0000"/>
              </a:solidFill>
            </a:endParaRPr>
          </a:p>
        </p:txBody>
      </p:sp>
      <p:sp>
        <p:nvSpPr>
          <p:cNvPr id="72" name="TextBox 71"/>
          <p:cNvSpPr txBox="1"/>
          <p:nvPr/>
        </p:nvSpPr>
        <p:spPr>
          <a:xfrm>
            <a:off x="7162800" y="3390900"/>
            <a:ext cx="1066800" cy="369332"/>
          </a:xfrm>
          <a:prstGeom prst="rect">
            <a:avLst/>
          </a:prstGeom>
          <a:noFill/>
        </p:spPr>
        <p:txBody>
          <a:bodyPr wrap="square" rtlCol="0">
            <a:spAutoFit/>
          </a:bodyPr>
          <a:lstStyle/>
          <a:p>
            <a:r>
              <a:rPr lang="en-US" b="1" dirty="0" smtClean="0">
                <a:solidFill>
                  <a:srgbClr val="FF0000"/>
                </a:solidFill>
              </a:rPr>
              <a:t>(B)</a:t>
            </a:r>
            <a:endParaRPr lang="en-US"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0" y="-38100"/>
            <a:ext cx="9144000" cy="697260"/>
            <a:chOff x="0" y="0"/>
            <a:chExt cx="9144000" cy="836712"/>
          </a:xfrm>
        </p:grpSpPr>
        <p:sp>
          <p:nvSpPr>
            <p:cNvPr id="17" name="Rectangle 1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1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20" name="Rectangle 19"/>
          <p:cNvSpPr/>
          <p:nvPr/>
        </p:nvSpPr>
        <p:spPr>
          <a:xfrm>
            <a:off x="6121591" y="38100"/>
            <a:ext cx="1727009" cy="523220"/>
          </a:xfrm>
          <a:prstGeom prst="rect">
            <a:avLst/>
          </a:prstGeom>
        </p:spPr>
        <p:txBody>
          <a:bodyPr wrap="square">
            <a:spAutoFit/>
          </a:bodyPr>
          <a:lstStyle/>
          <a:p>
            <a:pPr algn="ctr"/>
            <a:r>
              <a:rPr lang="en-US" sz="1400" i="1" dirty="0" smtClean="0">
                <a:latin typeface="Lucida Sans - 22"/>
              </a:rPr>
              <a:t>Determinants of Demand</a:t>
            </a:r>
            <a:endParaRPr lang="en-US" sz="1400" i="1" dirty="0">
              <a:latin typeface="Lucida Sans - 18"/>
            </a:endParaRPr>
          </a:p>
        </p:txBody>
      </p:sp>
      <p:sp>
        <p:nvSpPr>
          <p:cNvPr id="21" name="TextBox 20"/>
          <p:cNvSpPr txBox="1"/>
          <p:nvPr/>
        </p:nvSpPr>
        <p:spPr>
          <a:xfrm>
            <a:off x="0" y="726638"/>
            <a:ext cx="8803704" cy="1292662"/>
          </a:xfrm>
          <a:prstGeom prst="rect">
            <a:avLst/>
          </a:prstGeom>
          <a:noFill/>
        </p:spPr>
        <p:txBody>
          <a:bodyPr wrap="square" rtlCol="0">
            <a:spAutoFit/>
          </a:bodyPr>
          <a:lstStyle/>
          <a:p>
            <a:r>
              <a:rPr lang="en-US" sz="2400" dirty="0" smtClean="0">
                <a:solidFill>
                  <a:srgbClr val="FF0000"/>
                </a:solidFill>
              </a:rPr>
              <a:t>Changes in Demand vs. Changes in Quantity</a:t>
            </a:r>
          </a:p>
          <a:p>
            <a:r>
              <a:rPr lang="en-US" dirty="0" smtClean="0"/>
              <a:t>To say that “demand has increased” or “demand has decreased” is to say that the entire demand for a good has shifted outwards or inwards. Such a shift is NOT caused by a change in price, rather by one of the following</a:t>
            </a:r>
          </a:p>
        </p:txBody>
      </p:sp>
      <p:graphicFrame>
        <p:nvGraphicFramePr>
          <p:cNvPr id="7" name="Table 6"/>
          <p:cNvGraphicFramePr>
            <a:graphicFrameLocks noGrp="1"/>
          </p:cNvGraphicFramePr>
          <p:nvPr>
            <p:extLst>
              <p:ext uri="{D42A27DB-BD31-4B8C-83A1-F6EECF244321}">
                <p14:modId xmlns:p14="http://schemas.microsoft.com/office/powerpoint/2010/main" val="2722841052"/>
              </p:ext>
            </p:extLst>
          </p:nvPr>
        </p:nvGraphicFramePr>
        <p:xfrm>
          <a:off x="24808" y="2123440"/>
          <a:ext cx="9119192" cy="3596639"/>
        </p:xfrm>
        <a:graphic>
          <a:graphicData uri="http://schemas.openxmlformats.org/drawingml/2006/table">
            <a:tbl>
              <a:tblPr firstRow="1" bandRow="1">
                <a:tableStyleId>{5C22544A-7EE6-4342-B048-85BDC9FD1C3A}</a:tableStyleId>
              </a:tblPr>
              <a:tblGrid>
                <a:gridCol w="3305707"/>
                <a:gridCol w="5813485"/>
              </a:tblGrid>
              <a:tr h="513080">
                <a:tc gridSpan="2">
                  <a:txBody>
                    <a:bodyPr/>
                    <a:lstStyle/>
                    <a:p>
                      <a:pPr algn="ctr"/>
                      <a:r>
                        <a:rPr lang="en-US" dirty="0" smtClean="0"/>
                        <a:t>The non-Price</a:t>
                      </a:r>
                      <a:r>
                        <a:rPr lang="en-US" baseline="0" dirty="0" smtClean="0"/>
                        <a:t> Determinants of Demand (Demand shifters)</a:t>
                      </a:r>
                      <a:endParaRPr lang="en-US" dirty="0"/>
                    </a:p>
                  </a:txBody>
                  <a:tcPr anchor="ctr"/>
                </a:tc>
                <a:tc hMerge="1">
                  <a:txBody>
                    <a:bodyPr/>
                    <a:lstStyle/>
                    <a:p>
                      <a:endParaRPr lang="en-US" dirty="0"/>
                    </a:p>
                  </a:txBody>
                  <a:tcPr/>
                </a:tc>
              </a:tr>
              <a:tr h="513080">
                <a:tc>
                  <a:txBody>
                    <a:bodyPr/>
                    <a:lstStyle/>
                    <a:p>
                      <a:pPr algn="ctr"/>
                      <a:r>
                        <a:rPr lang="en-US" sz="1600" b="1" dirty="0" smtClean="0">
                          <a:solidFill>
                            <a:srgbClr val="FF0000"/>
                          </a:solidFill>
                        </a:rPr>
                        <a:t>Tastes</a:t>
                      </a:r>
                      <a:endParaRPr lang="en-US" sz="1600" b="1" dirty="0">
                        <a:solidFill>
                          <a:srgbClr val="FF0000"/>
                        </a:solidFill>
                      </a:endParaRPr>
                    </a:p>
                  </a:txBody>
                  <a:tcPr anchor="ctr"/>
                </a:tc>
                <a:tc>
                  <a:txBody>
                    <a:bodyPr/>
                    <a:lstStyle/>
                    <a:p>
                      <a:pPr algn="ctr"/>
                      <a:r>
                        <a:rPr lang="en-US" sz="1400" dirty="0" smtClean="0"/>
                        <a:t>A change in consumers’ tastes</a:t>
                      </a:r>
                      <a:r>
                        <a:rPr lang="en-US" sz="1400" baseline="0" dirty="0" smtClean="0"/>
                        <a:t> and preferences</a:t>
                      </a:r>
                      <a:endParaRPr lang="en-US" sz="1400" dirty="0"/>
                    </a:p>
                  </a:txBody>
                  <a:tcPr anchor="ctr"/>
                </a:tc>
              </a:tr>
              <a:tr h="513080">
                <a:tc>
                  <a:txBody>
                    <a:bodyPr/>
                    <a:lstStyle/>
                    <a:p>
                      <a:pPr algn="ctr"/>
                      <a:r>
                        <a:rPr lang="en-US" sz="1600" b="1" dirty="0" smtClean="0">
                          <a:solidFill>
                            <a:srgbClr val="FF0000"/>
                          </a:solidFill>
                        </a:rPr>
                        <a:t>Other</a:t>
                      </a:r>
                      <a:r>
                        <a:rPr lang="en-US" sz="1600" b="1" baseline="0" dirty="0" smtClean="0">
                          <a:solidFill>
                            <a:srgbClr val="FF0000"/>
                          </a:solidFill>
                        </a:rPr>
                        <a:t> related goods’ prices</a:t>
                      </a:r>
                      <a:endParaRPr lang="en-US" sz="1600" b="1" dirty="0">
                        <a:solidFill>
                          <a:srgbClr val="FF0000"/>
                        </a:solidFill>
                      </a:endParaRPr>
                    </a:p>
                  </a:txBody>
                  <a:tcPr anchor="ctr"/>
                </a:tc>
                <a:tc>
                  <a:txBody>
                    <a:bodyPr/>
                    <a:lstStyle/>
                    <a:p>
                      <a:pPr algn="ctr"/>
                      <a:r>
                        <a:rPr lang="en-US" sz="1400" dirty="0" smtClean="0"/>
                        <a:t>A change in the price of substitutes</a:t>
                      </a:r>
                      <a:r>
                        <a:rPr lang="en-US" sz="1400" baseline="0" dirty="0" smtClean="0"/>
                        <a:t> and complementary goods</a:t>
                      </a:r>
                      <a:endParaRPr lang="en-US" sz="1400" dirty="0"/>
                    </a:p>
                  </a:txBody>
                  <a:tcPr anchor="ctr"/>
                </a:tc>
              </a:tr>
              <a:tr h="513080">
                <a:tc>
                  <a:txBody>
                    <a:bodyPr/>
                    <a:lstStyle/>
                    <a:p>
                      <a:pPr algn="ctr"/>
                      <a:r>
                        <a:rPr lang="en-US" sz="1600" b="1" dirty="0" smtClean="0">
                          <a:solidFill>
                            <a:srgbClr val="FF0000"/>
                          </a:solidFill>
                        </a:rPr>
                        <a:t>Expectations</a:t>
                      </a:r>
                      <a:endParaRPr lang="en-US" sz="1600" b="1" dirty="0">
                        <a:solidFill>
                          <a:srgbClr val="FF0000"/>
                        </a:solidFill>
                      </a:endParaRPr>
                    </a:p>
                  </a:txBody>
                  <a:tcPr anchor="ctr"/>
                </a:tc>
                <a:tc>
                  <a:txBody>
                    <a:bodyPr/>
                    <a:lstStyle/>
                    <a:p>
                      <a:pPr algn="ctr"/>
                      <a:r>
                        <a:rPr lang="en-US" sz="1400" dirty="0" smtClean="0"/>
                        <a:t>The expectations among consumers</a:t>
                      </a:r>
                      <a:r>
                        <a:rPr lang="en-US" sz="1400" baseline="0" dirty="0" smtClean="0"/>
                        <a:t> of the future prices of a good or their future incomes.</a:t>
                      </a:r>
                      <a:endParaRPr lang="en-US" sz="1400" dirty="0"/>
                    </a:p>
                  </a:txBody>
                  <a:tcPr anchor="ctr"/>
                </a:tc>
              </a:tr>
              <a:tr h="513080">
                <a:tc>
                  <a:txBody>
                    <a:bodyPr/>
                    <a:lstStyle/>
                    <a:p>
                      <a:pPr algn="ctr"/>
                      <a:r>
                        <a:rPr lang="en-US" sz="1600" b="1" dirty="0" smtClean="0">
                          <a:solidFill>
                            <a:srgbClr val="FF0000"/>
                          </a:solidFill>
                        </a:rPr>
                        <a:t>Incomes</a:t>
                      </a:r>
                      <a:endParaRPr lang="en-US" sz="1600" b="1" dirty="0">
                        <a:solidFill>
                          <a:srgbClr val="FF0000"/>
                        </a:solidFill>
                      </a:endParaRPr>
                    </a:p>
                  </a:txBody>
                  <a:tcPr anchor="ctr"/>
                </a:tc>
                <a:tc>
                  <a:txBody>
                    <a:bodyPr/>
                    <a:lstStyle/>
                    <a:p>
                      <a:pPr algn="ctr"/>
                      <a:r>
                        <a:rPr lang="en-US" sz="1400" dirty="0" smtClean="0"/>
                        <a:t>A</a:t>
                      </a:r>
                      <a:r>
                        <a:rPr lang="en-US" sz="1400" baseline="0" dirty="0" smtClean="0"/>
                        <a:t> change in consumers’ incomes</a:t>
                      </a:r>
                      <a:endParaRPr lang="en-US" sz="1400" dirty="0"/>
                    </a:p>
                  </a:txBody>
                  <a:tcPr anchor="ctr"/>
                </a:tc>
              </a:tr>
              <a:tr h="513080">
                <a:tc>
                  <a:txBody>
                    <a:bodyPr/>
                    <a:lstStyle/>
                    <a:p>
                      <a:pPr algn="ctr"/>
                      <a:r>
                        <a:rPr lang="en-US" sz="1600" b="1" dirty="0" smtClean="0">
                          <a:solidFill>
                            <a:srgbClr val="FF0000"/>
                          </a:solidFill>
                        </a:rPr>
                        <a:t>Size of the market</a:t>
                      </a:r>
                      <a:endParaRPr lang="en-US" sz="1600" b="1" dirty="0">
                        <a:solidFill>
                          <a:srgbClr val="FF0000"/>
                        </a:solidFill>
                      </a:endParaRPr>
                    </a:p>
                  </a:txBody>
                  <a:tcPr anchor="ctr"/>
                </a:tc>
                <a:tc>
                  <a:txBody>
                    <a:bodyPr/>
                    <a:lstStyle/>
                    <a:p>
                      <a:pPr algn="ctr"/>
                      <a:r>
                        <a:rPr lang="en-US" sz="1400" dirty="0" smtClean="0"/>
                        <a:t>A change in the number of consumers</a:t>
                      </a:r>
                      <a:endParaRPr lang="en-US" sz="1400" dirty="0"/>
                    </a:p>
                  </a:txBody>
                  <a:tcPr anchor="ctr"/>
                </a:tc>
              </a:tr>
              <a:tr h="513080">
                <a:tc>
                  <a:txBody>
                    <a:bodyPr/>
                    <a:lstStyle/>
                    <a:p>
                      <a:pPr algn="ctr"/>
                      <a:r>
                        <a:rPr lang="en-US" sz="1600" b="1" dirty="0" smtClean="0">
                          <a:solidFill>
                            <a:srgbClr val="FF0000"/>
                          </a:solidFill>
                        </a:rPr>
                        <a:t>Special circumstances</a:t>
                      </a:r>
                      <a:endParaRPr lang="en-US" sz="1600" b="1" dirty="0">
                        <a:solidFill>
                          <a:srgbClr val="FF0000"/>
                        </a:solidFill>
                      </a:endParaRPr>
                    </a:p>
                  </a:txBody>
                  <a:tcPr anchor="ctr"/>
                </a:tc>
                <a:tc>
                  <a:txBody>
                    <a:bodyPr/>
                    <a:lstStyle/>
                    <a:p>
                      <a:pPr algn="ctr"/>
                      <a:r>
                        <a:rPr lang="en-US" sz="1400" dirty="0" smtClean="0"/>
                        <a:t>Changes</a:t>
                      </a:r>
                      <a:r>
                        <a:rPr lang="en-US" sz="1400" baseline="0" dirty="0" smtClean="0"/>
                        <a:t> in factors such as weather, natural disasters, scientific studies, etc…</a:t>
                      </a:r>
                      <a:endParaRPr lang="en-US" sz="1400" dirty="0"/>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3810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6" name="Rectangle 5"/>
          <p:cNvSpPr/>
          <p:nvPr/>
        </p:nvSpPr>
        <p:spPr>
          <a:xfrm>
            <a:off x="6121591" y="38100"/>
            <a:ext cx="1727009" cy="523220"/>
          </a:xfrm>
          <a:prstGeom prst="rect">
            <a:avLst/>
          </a:prstGeom>
        </p:spPr>
        <p:txBody>
          <a:bodyPr wrap="square">
            <a:spAutoFit/>
          </a:bodyPr>
          <a:lstStyle/>
          <a:p>
            <a:pPr algn="ctr"/>
            <a:r>
              <a:rPr lang="en-US" sz="1400" i="1" dirty="0" smtClean="0">
                <a:latin typeface="Lucida Sans - 22"/>
              </a:rPr>
              <a:t>Determinants of Demand</a:t>
            </a:r>
            <a:endParaRPr lang="en-US" sz="1400" i="1" dirty="0">
              <a:latin typeface="Lucida Sans - 18"/>
            </a:endParaRPr>
          </a:p>
        </p:txBody>
      </p:sp>
      <p:sp>
        <p:nvSpPr>
          <p:cNvPr id="7" name="TextBox 6"/>
          <p:cNvSpPr txBox="1"/>
          <p:nvPr/>
        </p:nvSpPr>
        <p:spPr>
          <a:xfrm>
            <a:off x="0" y="698837"/>
            <a:ext cx="8803704" cy="1015663"/>
          </a:xfrm>
          <a:prstGeom prst="rect">
            <a:avLst/>
          </a:prstGeom>
          <a:noFill/>
        </p:spPr>
        <p:txBody>
          <a:bodyPr wrap="square" rtlCol="0">
            <a:spAutoFit/>
          </a:bodyPr>
          <a:lstStyle/>
          <a:p>
            <a:r>
              <a:rPr lang="en-US" sz="2400" dirty="0" smtClean="0">
                <a:solidFill>
                  <a:srgbClr val="FF0000"/>
                </a:solidFill>
              </a:rPr>
              <a:t>The non-Price Determinants of Demand</a:t>
            </a:r>
          </a:p>
          <a:p>
            <a:r>
              <a:rPr lang="en-US" dirty="0" smtClean="0"/>
              <a:t>The “demand shifters” are those things that can cause the entire demand curve to move in or out. Consider the market for ice cream.</a:t>
            </a:r>
          </a:p>
        </p:txBody>
      </p:sp>
      <p:sp>
        <p:nvSpPr>
          <p:cNvPr id="8" name="AutoShape 2" descr="https://docs.google.com/drawings/image?id=s-ZxZycJ1U5HJHqU-YaRipQ&amp;w=549&amp;h=427&amp;rev=33&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p:nvPr/>
        </p:nvPicPr>
        <p:blipFill>
          <a:blip r:embed="rId3"/>
          <a:stretch>
            <a:fillRect/>
          </a:stretch>
        </p:blipFill>
        <p:spPr>
          <a:xfrm>
            <a:off x="5410200" y="1857526"/>
            <a:ext cx="3733800" cy="2904974"/>
          </a:xfrm>
          <a:prstGeom prst="rect">
            <a:avLst/>
          </a:prstGeom>
          <a:solidFill>
            <a:srgbClr val="FFFFFF"/>
          </a:solidFill>
          <a:ln>
            <a:noFill/>
            <a:prstDash/>
          </a:ln>
        </p:spPr>
      </p:pic>
      <p:sp>
        <p:nvSpPr>
          <p:cNvPr id="10" name="TextBox 9"/>
          <p:cNvSpPr txBox="1"/>
          <p:nvPr/>
        </p:nvSpPr>
        <p:spPr>
          <a:xfrm>
            <a:off x="0" y="1638300"/>
            <a:ext cx="5603304" cy="3970318"/>
          </a:xfrm>
          <a:prstGeom prst="rect">
            <a:avLst/>
          </a:prstGeom>
          <a:noFill/>
        </p:spPr>
        <p:txBody>
          <a:bodyPr wrap="square" rtlCol="0">
            <a:spAutoFit/>
          </a:bodyPr>
          <a:lstStyle/>
          <a:p>
            <a:r>
              <a:rPr lang="en-US" b="1" dirty="0" smtClean="0">
                <a:solidFill>
                  <a:srgbClr val="0000FF"/>
                </a:solidFill>
              </a:rPr>
              <a:t>Tastes: </a:t>
            </a:r>
            <a:r>
              <a:rPr lang="en-US" dirty="0" smtClean="0"/>
              <a:t>If health conscious consumer begin demanding healthier desserts, demand for ice cream may shift to D2</a:t>
            </a:r>
          </a:p>
          <a:p>
            <a:r>
              <a:rPr lang="en-US" b="1" dirty="0" smtClean="0">
                <a:solidFill>
                  <a:srgbClr val="0000FF"/>
                </a:solidFill>
              </a:rPr>
              <a:t>Other related goods’ prices: </a:t>
            </a:r>
          </a:p>
          <a:p>
            <a:pPr marL="285750" indent="-285750">
              <a:buFont typeface="Arial" pitchFamily="34" charset="0"/>
              <a:buChar char="•"/>
            </a:pPr>
            <a:r>
              <a:rPr lang="en-US" dirty="0" smtClean="0"/>
              <a:t>If the price of a complementary good, ice cream cones, rises, demand will shift to D2. There is an </a:t>
            </a:r>
            <a:r>
              <a:rPr lang="en-US" i="1" dirty="0" smtClean="0"/>
              <a:t>inverse relationship</a:t>
            </a:r>
            <a:r>
              <a:rPr lang="en-US" dirty="0" smtClean="0"/>
              <a:t> between the price of complements and demand.</a:t>
            </a:r>
          </a:p>
          <a:p>
            <a:pPr marL="285750" indent="-285750">
              <a:buFont typeface="Arial" pitchFamily="34" charset="0"/>
              <a:buChar char="•"/>
            </a:pPr>
            <a:r>
              <a:rPr lang="en-US" dirty="0" smtClean="0"/>
              <a:t>If the price of a substitute good, frozen yogurt, rises, demand will shift to D1. There is a </a:t>
            </a:r>
            <a:r>
              <a:rPr lang="en-US" i="1" dirty="0" smtClean="0"/>
              <a:t>direct relationship</a:t>
            </a:r>
            <a:r>
              <a:rPr lang="en-US" dirty="0" smtClean="0"/>
              <a:t> between the price of substitutes and demand</a:t>
            </a:r>
          </a:p>
          <a:p>
            <a:r>
              <a:rPr lang="en-US" b="1" dirty="0" smtClean="0">
                <a:solidFill>
                  <a:srgbClr val="0000FF"/>
                </a:solidFill>
              </a:rPr>
              <a:t>Expectations of consumers: </a:t>
            </a:r>
            <a:r>
              <a:rPr lang="en-US" dirty="0" smtClean="0"/>
              <a:t>If there is a dairy shortage expected, demand will shift to D1 (due to higher expected prices). If there is a surplus of ice cream expected, demand will shift to D2 (due to lower expected prices)</a:t>
            </a:r>
          </a:p>
        </p:txBody>
      </p:sp>
    </p:spTree>
    <p:extLst>
      <p:ext uri="{BB962C8B-B14F-4D97-AF65-F5344CB8AC3E}">
        <p14:creationId xmlns:p14="http://schemas.microsoft.com/office/powerpoint/2010/main" val="16941567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04900"/>
            <a:ext cx="4843499" cy="4247317"/>
          </a:xfrm>
          <a:prstGeom prst="rect">
            <a:avLst/>
          </a:prstGeom>
        </p:spPr>
        <p:txBody>
          <a:bodyPr wrap="square">
            <a:spAutoFit/>
          </a:bodyPr>
          <a:lstStyle/>
          <a:p>
            <a:r>
              <a:rPr lang="en-US" b="1" dirty="0">
                <a:solidFill>
                  <a:srgbClr val="0000FF"/>
                </a:solidFill>
              </a:rPr>
              <a:t>Incomes: Normal vs. Inferior goods</a:t>
            </a:r>
          </a:p>
          <a:p>
            <a:pPr marL="285750" indent="-285750">
              <a:buFont typeface="Arial" pitchFamily="34" charset="0"/>
              <a:buChar char="•"/>
            </a:pPr>
            <a:r>
              <a:rPr lang="en-US" dirty="0"/>
              <a:t>If </a:t>
            </a:r>
            <a:r>
              <a:rPr lang="en-US" dirty="0" smtClean="0"/>
              <a:t>the ice </a:t>
            </a:r>
            <a:r>
              <a:rPr lang="en-US" dirty="0"/>
              <a:t>cream </a:t>
            </a:r>
            <a:r>
              <a:rPr lang="en-US" dirty="0" smtClean="0"/>
              <a:t>in question is </a:t>
            </a:r>
            <a:r>
              <a:rPr lang="en-US" dirty="0"/>
              <a:t>a </a:t>
            </a:r>
            <a:r>
              <a:rPr lang="en-US" i="1" dirty="0"/>
              <a:t>normal good</a:t>
            </a:r>
            <a:r>
              <a:rPr lang="en-US" dirty="0"/>
              <a:t>, then an increase in consumers income will shift demand </a:t>
            </a:r>
            <a:r>
              <a:rPr lang="en-US" dirty="0" smtClean="0"/>
              <a:t>to </a:t>
            </a:r>
            <a:r>
              <a:rPr lang="en-US" dirty="0"/>
              <a:t>D1.</a:t>
            </a:r>
          </a:p>
          <a:p>
            <a:pPr marL="285750" indent="-285750">
              <a:buFont typeface="Arial" pitchFamily="34" charset="0"/>
              <a:buChar char="•"/>
            </a:pPr>
            <a:r>
              <a:rPr lang="en-US" dirty="0"/>
              <a:t>If ice cream is an </a:t>
            </a:r>
            <a:r>
              <a:rPr lang="en-US" i="1" dirty="0"/>
              <a:t>inferior good</a:t>
            </a:r>
            <a:r>
              <a:rPr lang="en-US" dirty="0"/>
              <a:t>,  then an increase in consumers’ income will shift demand </a:t>
            </a:r>
            <a:r>
              <a:rPr lang="en-US" dirty="0" smtClean="0"/>
              <a:t>to </a:t>
            </a:r>
            <a:r>
              <a:rPr lang="en-US" dirty="0"/>
              <a:t>D2. </a:t>
            </a:r>
            <a:r>
              <a:rPr lang="en-US" i="1" dirty="0"/>
              <a:t>Inferior goods demonstrate an inverse relationship between income and demand</a:t>
            </a:r>
            <a:r>
              <a:rPr lang="en-US" i="1" dirty="0" smtClean="0"/>
              <a:t>.</a:t>
            </a:r>
          </a:p>
          <a:p>
            <a:r>
              <a:rPr lang="en-US" b="1" dirty="0" smtClean="0">
                <a:solidFill>
                  <a:srgbClr val="0000FF"/>
                </a:solidFill>
              </a:rPr>
              <a:t>Size of the market: </a:t>
            </a:r>
            <a:r>
              <a:rPr lang="en-US" dirty="0" smtClean="0">
                <a:solidFill>
                  <a:srgbClr val="0000FF"/>
                </a:solidFill>
              </a:rPr>
              <a:t>If </a:t>
            </a:r>
            <a:r>
              <a:rPr lang="en-US" dirty="0" smtClean="0"/>
              <a:t>the population in the town where the ice cream is sold increases, demand shifts to D1</a:t>
            </a:r>
          </a:p>
          <a:p>
            <a:r>
              <a:rPr lang="en-US" b="1" dirty="0" smtClean="0">
                <a:solidFill>
                  <a:srgbClr val="0000FF"/>
                </a:solidFill>
              </a:rPr>
              <a:t>Special circumstances: </a:t>
            </a:r>
            <a:r>
              <a:rPr lang="en-US" dirty="0" smtClean="0"/>
              <a:t>If there is a heat wave, demand shifts to D1, if the weather is unusually cold, demand will decrease to D2</a:t>
            </a:r>
            <a:endParaRPr lang="en-US" b="1" dirty="0"/>
          </a:p>
        </p:txBody>
      </p:sp>
      <p:grpSp>
        <p:nvGrpSpPr>
          <p:cNvPr id="3" name="Group 2"/>
          <p:cNvGrpSpPr/>
          <p:nvPr/>
        </p:nvGrpSpPr>
        <p:grpSpPr>
          <a:xfrm>
            <a:off x="0" y="-3810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 name="Rectangle 6"/>
          <p:cNvSpPr/>
          <p:nvPr/>
        </p:nvSpPr>
        <p:spPr>
          <a:xfrm>
            <a:off x="6121591" y="38100"/>
            <a:ext cx="1727009" cy="523220"/>
          </a:xfrm>
          <a:prstGeom prst="rect">
            <a:avLst/>
          </a:prstGeom>
        </p:spPr>
        <p:txBody>
          <a:bodyPr wrap="square">
            <a:spAutoFit/>
          </a:bodyPr>
          <a:lstStyle/>
          <a:p>
            <a:pPr algn="ctr"/>
            <a:r>
              <a:rPr lang="en-US" sz="1400" i="1" dirty="0" smtClean="0">
                <a:latin typeface="Lucida Sans - 22"/>
              </a:rPr>
              <a:t>Determinants of Demand</a:t>
            </a:r>
            <a:endParaRPr lang="en-US" sz="1400" i="1" dirty="0">
              <a:latin typeface="Lucida Sans - 18"/>
            </a:endParaRPr>
          </a:p>
        </p:txBody>
      </p:sp>
      <p:sp>
        <p:nvSpPr>
          <p:cNvPr id="8" name="TextBox 7"/>
          <p:cNvSpPr txBox="1"/>
          <p:nvPr/>
        </p:nvSpPr>
        <p:spPr>
          <a:xfrm>
            <a:off x="0" y="719435"/>
            <a:ext cx="8803704" cy="461665"/>
          </a:xfrm>
          <a:prstGeom prst="rect">
            <a:avLst/>
          </a:prstGeom>
          <a:noFill/>
        </p:spPr>
        <p:txBody>
          <a:bodyPr wrap="square" rtlCol="0">
            <a:spAutoFit/>
          </a:bodyPr>
          <a:lstStyle/>
          <a:p>
            <a:r>
              <a:rPr lang="en-US" sz="2400" dirty="0" smtClean="0">
                <a:solidFill>
                  <a:srgbClr val="FF0000"/>
                </a:solidFill>
              </a:rPr>
              <a:t>The non-Price Determinants of Demand, continued…</a:t>
            </a:r>
          </a:p>
        </p:txBody>
      </p:sp>
      <p:sp>
        <p:nvSpPr>
          <p:cNvPr id="9" name="AutoShape 2" descr="https://docs.google.com/drawings/image?id=s-ZxZycJ1U5HJHqU-YaRipQ&amp;w=549&amp;h=427&amp;rev=33&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p:cNvPicPr/>
          <p:nvPr/>
        </p:nvPicPr>
        <p:blipFill>
          <a:blip r:embed="rId3"/>
          <a:stretch>
            <a:fillRect/>
          </a:stretch>
        </p:blipFill>
        <p:spPr>
          <a:xfrm>
            <a:off x="4759842" y="1714500"/>
            <a:ext cx="4132532" cy="3352800"/>
          </a:xfrm>
          <a:prstGeom prst="rect">
            <a:avLst/>
          </a:prstGeom>
          <a:solidFill>
            <a:srgbClr val="FFFFFF"/>
          </a:solidFill>
          <a:ln>
            <a:noFill/>
            <a:prstDash/>
          </a:ln>
        </p:spPr>
      </p:pic>
    </p:spTree>
    <p:extLst>
      <p:ext uri="{BB962C8B-B14F-4D97-AF65-F5344CB8AC3E}">
        <p14:creationId xmlns:p14="http://schemas.microsoft.com/office/powerpoint/2010/main" val="322776595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28173" y="5219700"/>
            <a:ext cx="3416769" cy="369332"/>
          </a:xfrm>
          <a:prstGeom prst="rect">
            <a:avLst/>
          </a:prstGeom>
        </p:spPr>
        <p:txBody>
          <a:bodyPr wrap="none">
            <a:spAutoFit/>
          </a:bodyPr>
          <a:lstStyle/>
          <a:p>
            <a:pPr fontAlgn="base"/>
            <a:r>
              <a:rPr lang="en-US" b="1" u="sng" cap="all" dirty="0">
                <a:hlinkClick r:id="rId3" tooltip="The Determinants of Demand"/>
              </a:rPr>
              <a:t>THE DETERMINANTS OF DEMAND</a:t>
            </a:r>
            <a:endParaRPr lang="en-US" b="1" cap="all" dirty="0"/>
          </a:p>
        </p:txBody>
      </p:sp>
      <p:grpSp>
        <p:nvGrpSpPr>
          <p:cNvPr id="3" name="Group 2"/>
          <p:cNvGrpSpPr/>
          <p:nvPr/>
        </p:nvGrpSpPr>
        <p:grpSpPr>
          <a:xfrm>
            <a:off x="0" y="-3810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7" name="Rectangle 6"/>
          <p:cNvSpPr/>
          <p:nvPr/>
        </p:nvSpPr>
        <p:spPr>
          <a:xfrm>
            <a:off x="6121591" y="38100"/>
            <a:ext cx="1727009" cy="523220"/>
          </a:xfrm>
          <a:prstGeom prst="rect">
            <a:avLst/>
          </a:prstGeom>
        </p:spPr>
        <p:txBody>
          <a:bodyPr wrap="square">
            <a:spAutoFit/>
          </a:bodyPr>
          <a:lstStyle/>
          <a:p>
            <a:pPr algn="ctr"/>
            <a:r>
              <a:rPr lang="en-US" sz="1400" i="1" dirty="0" smtClean="0">
                <a:latin typeface="Lucida Sans - 22"/>
              </a:rPr>
              <a:t>Determinants of Demand</a:t>
            </a:r>
            <a:endParaRPr lang="en-US" sz="1400" i="1" dirty="0">
              <a:latin typeface="Lucida Sans - 18"/>
            </a:endParaRPr>
          </a:p>
        </p:txBody>
      </p:sp>
      <p:sp>
        <p:nvSpPr>
          <p:cNvPr id="8" name="AutoShape 2" descr="https://docs.google.com/drawings/image?id=s-ZxZycJ1U5HJHqU-YaRipQ&amp;w=549&amp;h=427&amp;rev=33&amp;ac=1"/>
          <p:cNvSpPr>
            <a:spLocks noChangeAspect="1" noChangeArrowheads="1"/>
          </p:cNvSpPr>
          <p:nvPr/>
        </p:nvSpPr>
        <p:spPr bwMode="auto">
          <a:xfrm>
            <a:off x="149225" y="841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FfvPwmqa_A0?version=3&amp;hl=en_US&amp;rel=0"/>
          <p:cNvPicPr>
            <a:picLocks noRot="1" noChangeAspect="1"/>
          </p:cNvPicPr>
          <p:nvPr>
            <a:quickTimeFile r:link="rId1"/>
          </p:nvPr>
        </p:nvPicPr>
        <p:blipFill>
          <a:blip r:embed="rId5"/>
          <a:stretch>
            <a:fillRect/>
          </a:stretch>
        </p:blipFill>
        <p:spPr>
          <a:xfrm>
            <a:off x="12865" y="647700"/>
            <a:ext cx="9131135" cy="4419600"/>
          </a:xfrm>
          <a:prstGeom prst="rect">
            <a:avLst/>
          </a:prstGeom>
        </p:spPr>
      </p:pic>
    </p:spTree>
    <p:extLst>
      <p:ext uri="{BB962C8B-B14F-4D97-AF65-F5344CB8AC3E}">
        <p14:creationId xmlns:p14="http://schemas.microsoft.com/office/powerpoint/2010/main" val="8417355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1655389"/>
            <a:ext cx="9017000" cy="3477875"/>
          </a:xfrm>
          <a:prstGeom prst="rect">
            <a:avLst/>
          </a:prstGeom>
          <a:noFill/>
        </p:spPr>
        <p:txBody>
          <a:bodyPr vert="horz" wrap="square" rtlCol="0">
            <a:spAutoFit/>
          </a:bodyPr>
          <a:lstStyle/>
          <a:p>
            <a:pPr marL="403225" indent="-403225">
              <a:buFont typeface="+mj-lt"/>
              <a:buAutoNum type="arabicPeriod"/>
            </a:pPr>
            <a:r>
              <a:rPr lang="en-US" sz="2000" dirty="0" smtClean="0">
                <a:cs typeface="Calibri" pitchFamily="34" charset="0"/>
              </a:rPr>
              <a:t>Over the last week the price of petrol has decreased significantly. Using two demand graphs, show what happens to the demand for petrol and the demand for public transportation.</a:t>
            </a:r>
          </a:p>
          <a:p>
            <a:pPr marL="403225" indent="-403225">
              <a:buFont typeface="+mj-lt"/>
              <a:buAutoNum type="arabicPeriod"/>
            </a:pPr>
            <a:endParaRPr lang="en-US" sz="2000" dirty="0">
              <a:cs typeface="Calibri" pitchFamily="34" charset="0"/>
            </a:endParaRPr>
          </a:p>
          <a:p>
            <a:pPr marL="403225" indent="-403225">
              <a:buFont typeface="+mj-lt"/>
              <a:buAutoNum type="arabicPeriod"/>
            </a:pPr>
            <a:r>
              <a:rPr lang="en-US" sz="2000" dirty="0" smtClean="0">
                <a:cs typeface="Calibri" pitchFamily="34" charset="0"/>
              </a:rPr>
              <a:t>Illustrate and explain the impact of cheap petrol on demand for automobiles.</a:t>
            </a:r>
          </a:p>
          <a:p>
            <a:pPr marL="403225" indent="-403225">
              <a:buFont typeface="+mj-lt"/>
              <a:buAutoNum type="arabicPeriod"/>
            </a:pPr>
            <a:endParaRPr lang="en-US" sz="2000" dirty="0">
              <a:cs typeface="Calibri" pitchFamily="34" charset="0"/>
            </a:endParaRPr>
          </a:p>
          <a:p>
            <a:pPr marL="403225" indent="-403225">
              <a:buFont typeface="+mj-lt"/>
              <a:buAutoNum type="arabicPeriod"/>
            </a:pPr>
            <a:r>
              <a:rPr lang="en-US" sz="2000" dirty="0" smtClean="0">
                <a:cs typeface="Calibri" pitchFamily="34" charset="0"/>
              </a:rPr>
              <a:t>Identify and briefly explain three factors that will affect the demand for coffee.</a:t>
            </a:r>
          </a:p>
          <a:p>
            <a:pPr marL="403225" indent="-403225">
              <a:buFont typeface="+mj-lt"/>
              <a:buAutoNum type="arabicPeriod"/>
            </a:pPr>
            <a:endParaRPr lang="en-US" sz="2000" dirty="0" smtClean="0">
              <a:cs typeface="Calibri" pitchFamily="34" charset="0"/>
            </a:endParaRPr>
          </a:p>
          <a:p>
            <a:pPr marL="403225" indent="-403225">
              <a:buFont typeface="+mj-lt"/>
              <a:buAutoNum type="arabicPeriod"/>
            </a:pPr>
            <a:r>
              <a:rPr lang="en-US" sz="2000" dirty="0" smtClean="0">
                <a:cs typeface="Calibri" pitchFamily="34" charset="0"/>
              </a:rPr>
              <a:t>How do the following concepts help explain the law of demand.</a:t>
            </a:r>
          </a:p>
          <a:p>
            <a:pPr marL="860425" lvl="1" indent="-403225">
              <a:buFont typeface="Arial" pitchFamily="34" charset="0"/>
              <a:buChar char="•"/>
            </a:pPr>
            <a:r>
              <a:rPr lang="en-US" sz="2000" dirty="0" smtClean="0">
                <a:cs typeface="Calibri" pitchFamily="34" charset="0"/>
              </a:rPr>
              <a:t>Income effect</a:t>
            </a:r>
          </a:p>
          <a:p>
            <a:pPr marL="860425" lvl="1" indent="-403225">
              <a:buFont typeface="Arial" pitchFamily="34" charset="0"/>
              <a:buChar char="•"/>
            </a:pPr>
            <a:r>
              <a:rPr lang="en-US" sz="2000" dirty="0" smtClean="0">
                <a:cs typeface="Calibri" pitchFamily="34" charset="0"/>
              </a:rPr>
              <a:t>Substitution effect</a:t>
            </a:r>
            <a:endParaRPr lang="en-US" sz="2000" dirty="0">
              <a:cs typeface="Calibri" pitchFamily="34" charset="0"/>
            </a:endParaRPr>
          </a:p>
        </p:txBody>
      </p:sp>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6" name="Rectangle 15"/>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Demand Quiz</a:t>
            </a:r>
            <a:endParaRPr lang="en-US" sz="1400" i="1" dirty="0">
              <a:latin typeface="Lucida Sans - 18"/>
            </a:endParaRPr>
          </a:p>
        </p:txBody>
      </p:sp>
      <p:sp>
        <p:nvSpPr>
          <p:cNvPr id="17" name="TextBox 16"/>
          <p:cNvSpPr txBox="1"/>
          <p:nvPr/>
        </p:nvSpPr>
        <p:spPr>
          <a:xfrm>
            <a:off x="0" y="723900"/>
            <a:ext cx="8803704" cy="1015663"/>
          </a:xfrm>
          <a:prstGeom prst="rect">
            <a:avLst/>
          </a:prstGeom>
          <a:noFill/>
        </p:spPr>
        <p:txBody>
          <a:bodyPr wrap="square" rtlCol="0">
            <a:spAutoFit/>
          </a:bodyPr>
          <a:lstStyle/>
          <a:p>
            <a:r>
              <a:rPr lang="en-US" sz="2400" dirty="0" smtClean="0">
                <a:solidFill>
                  <a:srgbClr val="FF0000"/>
                </a:solidFill>
              </a:rPr>
              <a:t>Demand – Quick Quiz</a:t>
            </a:r>
          </a:p>
          <a:p>
            <a:r>
              <a:rPr lang="en-US" dirty="0" smtClean="0"/>
              <a:t>Answer the following question about demand based on what you have learned so far in this unit.</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6" name="Rectangle 5"/>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mc:AlternateContent xmlns:mc="http://schemas.openxmlformats.org/markup-compatibility/2006" xmlns:a14="http://schemas.microsoft.com/office/drawing/2010/main">
        <mc:Choice Requires="a14">
          <p:sp>
            <p:nvSpPr>
              <p:cNvPr id="7" name="TextBox 6"/>
              <p:cNvSpPr txBox="1"/>
              <p:nvPr/>
            </p:nvSpPr>
            <p:spPr>
              <a:xfrm>
                <a:off x="0" y="723900"/>
                <a:ext cx="8803704" cy="4493538"/>
              </a:xfrm>
              <a:prstGeom prst="rect">
                <a:avLst/>
              </a:prstGeom>
              <a:noFill/>
            </p:spPr>
            <p:txBody>
              <a:bodyPr wrap="square" rtlCol="0">
                <a:spAutoFit/>
              </a:bodyPr>
              <a:lstStyle/>
              <a:p>
                <a:r>
                  <a:rPr lang="en-US" sz="2400" dirty="0" smtClean="0">
                    <a:solidFill>
                      <a:srgbClr val="FF0000"/>
                    </a:solidFill>
                  </a:rPr>
                  <a:t>Linear Demand Equations</a:t>
                </a:r>
              </a:p>
              <a:p>
                <a:r>
                  <a:rPr lang="en-US" dirty="0" smtClean="0"/>
                  <a:t>Demand, which we have now seen expressed in both a schedule and as a curve on a diagram, can also be expressed mathematically as an equation. We will examine linear demand equations, which are simple formulas which tell us the quantity demanded for a good as a function of the good’s price and non-price determinants.</a:t>
                </a:r>
              </a:p>
              <a:p>
                <a:endParaRPr lang="en-US" dirty="0"/>
              </a:p>
              <a:p>
                <a:r>
                  <a:rPr lang="en-US" dirty="0" smtClean="0">
                    <a:solidFill>
                      <a:srgbClr val="0000FF"/>
                    </a:solidFill>
                  </a:rPr>
                  <a:t>A typical demand equation will be in the form: </a:t>
                </a:r>
                <a:endParaRPr lang="en-US" dirty="0">
                  <a:solidFill>
                    <a:srgbClr val="0000FF"/>
                  </a:solidFill>
                </a:endParaRPr>
              </a:p>
              <a:p>
                <a:endParaRPr lang="en-US" b="1" dirty="0" smtClean="0"/>
              </a:p>
              <a:p>
                <a14:m>
                  <m:oMathPara xmlns="" xmlns:m="http://schemas.openxmlformats.org/officeDocument/2006/math">
                    <m:oMathParaPr>
                      <m:jc m:val="centerGroup"/>
                    </m:oMathParaPr>
                    <m:oMath xmlns:m="http://schemas.openxmlformats.org/officeDocument/2006/math">
                      <m:r>
                        <a:rPr lang="en-US" sz="2800" b="1" i="1" smtClean="0">
                          <a:solidFill>
                            <a:srgbClr val="0000FF"/>
                          </a:solidFill>
                          <a:latin typeface="Cambria Math"/>
                        </a:rPr>
                        <m:t>𝑸𝒅</m:t>
                      </m:r>
                      <m:r>
                        <a:rPr lang="en-US" sz="2800" b="1" i="1" smtClean="0">
                          <a:solidFill>
                            <a:srgbClr val="0000FF"/>
                          </a:solidFill>
                          <a:latin typeface="Cambria Math"/>
                        </a:rPr>
                        <m:t>=</m:t>
                      </m:r>
                      <m:r>
                        <a:rPr lang="en-US" sz="2800" b="1" i="1" smtClean="0">
                          <a:solidFill>
                            <a:srgbClr val="0000FF"/>
                          </a:solidFill>
                          <a:latin typeface="Cambria Math"/>
                        </a:rPr>
                        <m:t>𝒂</m:t>
                      </m:r>
                      <m:r>
                        <a:rPr lang="en-US" sz="2800" b="1" i="1" smtClean="0">
                          <a:solidFill>
                            <a:srgbClr val="0000FF"/>
                          </a:solidFill>
                          <a:latin typeface="Cambria Math"/>
                        </a:rPr>
                        <m:t>−</m:t>
                      </m:r>
                      <m:r>
                        <a:rPr lang="en-US" sz="2800" b="1" i="1" smtClean="0">
                          <a:solidFill>
                            <a:srgbClr val="0000FF"/>
                          </a:solidFill>
                          <a:latin typeface="Cambria Math"/>
                        </a:rPr>
                        <m:t>𝒃𝑷</m:t>
                      </m:r>
                    </m:oMath>
                  </m:oMathPara>
                </a14:m>
                <a:endParaRPr lang="en-US" sz="2800" b="1" dirty="0" smtClean="0">
                  <a:solidFill>
                    <a:srgbClr val="0000FF"/>
                  </a:solidFill>
                </a:endParaRPr>
              </a:p>
              <a:p>
                <a:r>
                  <a:rPr lang="en-US" dirty="0" smtClean="0">
                    <a:solidFill>
                      <a:srgbClr val="0000FF"/>
                    </a:solidFill>
                  </a:rPr>
                  <a:t>Where: </a:t>
                </a:r>
              </a:p>
              <a:p>
                <a:pPr marL="285750" indent="-285750">
                  <a:buFont typeface="Arial" pitchFamily="34" charset="0"/>
                  <a:buChar char="•"/>
                </a:pPr>
                <a:r>
                  <a:rPr lang="en-US" dirty="0" smtClean="0">
                    <a:solidFill>
                      <a:srgbClr val="0000FF"/>
                    </a:solidFill>
                  </a:rPr>
                  <a:t>‘</a:t>
                </a:r>
                <a:r>
                  <a:rPr lang="en-US" dirty="0" err="1" smtClean="0">
                    <a:solidFill>
                      <a:srgbClr val="0000FF"/>
                    </a:solidFill>
                  </a:rPr>
                  <a:t>Qd</a:t>
                </a:r>
                <a:r>
                  <a:rPr lang="en-US" dirty="0" smtClean="0">
                    <a:solidFill>
                      <a:srgbClr val="0000FF"/>
                    </a:solidFill>
                  </a:rPr>
                  <a:t>’ = the quantity demanded for a particular good</a:t>
                </a:r>
              </a:p>
              <a:p>
                <a:pPr marL="285750" indent="-285750">
                  <a:buFont typeface="Arial" pitchFamily="34" charset="0"/>
                  <a:buChar char="•"/>
                </a:pPr>
                <a:r>
                  <a:rPr lang="en-US" dirty="0" smtClean="0">
                    <a:solidFill>
                      <a:srgbClr val="0000FF"/>
                    </a:solidFill>
                  </a:rPr>
                  <a:t>‘a’ = the quantity demanded at a price of zero. </a:t>
                </a:r>
                <a:r>
                  <a:rPr lang="en-US" dirty="0">
                    <a:solidFill>
                      <a:srgbClr val="0000FF"/>
                    </a:solidFill>
                  </a:rPr>
                  <a:t>This is the ‘q-intercept’ of </a:t>
                </a:r>
                <a:r>
                  <a:rPr lang="en-US" dirty="0" smtClean="0">
                    <a:solidFill>
                      <a:srgbClr val="0000FF"/>
                    </a:solidFill>
                  </a:rPr>
                  <a:t>demand, </a:t>
                </a:r>
                <a:r>
                  <a:rPr lang="en-US" dirty="0">
                    <a:solidFill>
                      <a:srgbClr val="0000FF"/>
                    </a:solidFill>
                  </a:rPr>
                  <a:t>or where the </a:t>
                </a:r>
                <a:r>
                  <a:rPr lang="en-US" dirty="0" smtClean="0">
                    <a:solidFill>
                      <a:srgbClr val="0000FF"/>
                    </a:solidFill>
                  </a:rPr>
                  <a:t>demand curve crosses </a:t>
                </a:r>
                <a:r>
                  <a:rPr lang="en-US" dirty="0">
                    <a:solidFill>
                      <a:srgbClr val="0000FF"/>
                    </a:solidFill>
                  </a:rPr>
                  <a:t>the Q-axis </a:t>
                </a:r>
                <a:endParaRPr lang="en-US" dirty="0" smtClean="0">
                  <a:solidFill>
                    <a:srgbClr val="0000FF"/>
                  </a:solidFill>
                </a:endParaRPr>
              </a:p>
              <a:p>
                <a:pPr marL="285750" indent="-285750">
                  <a:buFont typeface="Arial" pitchFamily="34" charset="0"/>
                  <a:buChar char="•"/>
                </a:pPr>
                <a:r>
                  <a:rPr lang="en-US" dirty="0" smtClean="0">
                    <a:solidFill>
                      <a:srgbClr val="0000FF"/>
                    </a:solidFill>
                  </a:rPr>
                  <a:t>‘b’ = the amount by which quantity will change as price changes, and</a:t>
                </a:r>
              </a:p>
              <a:p>
                <a:pPr marL="285750" indent="-285750">
                  <a:buFont typeface="Arial" pitchFamily="34" charset="0"/>
                  <a:buChar char="•"/>
                </a:pPr>
                <a:r>
                  <a:rPr lang="en-US" dirty="0" smtClean="0">
                    <a:solidFill>
                      <a:srgbClr val="0000FF"/>
                    </a:solidFill>
                  </a:rPr>
                  <a:t>‘P’ = the price of the good </a:t>
                </a:r>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8803704" cy="4493538"/>
              </a:xfrm>
              <a:prstGeom prst="rect">
                <a:avLst/>
              </a:prstGeom>
              <a:blipFill rotWithShape="1">
                <a:blip r:embed="rId3"/>
                <a:stretch>
                  <a:fillRect l="-1039" t="-1085" b="-1221"/>
                </a:stretch>
              </a:blipFill>
            </p:spPr>
            <p:txBody>
              <a:bodyPr/>
              <a:lstStyle/>
              <a:p>
                <a:r>
                  <a:rPr lang="en-US">
                    <a:noFill/>
                  </a:rPr>
                  <a:t> </a:t>
                </a:r>
              </a:p>
            </p:txBody>
          </p:sp>
        </mc:Fallback>
      </mc:AlternateContent>
    </p:spTree>
    <p:extLst>
      <p:ext uri="{BB962C8B-B14F-4D97-AF65-F5344CB8AC3E}">
        <p14:creationId xmlns:p14="http://schemas.microsoft.com/office/powerpoint/2010/main" val="13434144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0" y="723900"/>
                <a:ext cx="8803704" cy="4708981"/>
              </a:xfrm>
              <a:prstGeom prst="rect">
                <a:avLst/>
              </a:prstGeom>
              <a:noFill/>
            </p:spPr>
            <p:txBody>
              <a:bodyPr wrap="square" rtlCol="0">
                <a:spAutoFit/>
              </a:bodyPr>
              <a:lstStyle/>
              <a:p>
                <a:r>
                  <a:rPr lang="en-US" sz="2400" dirty="0" smtClean="0">
                    <a:solidFill>
                      <a:srgbClr val="FF0000"/>
                    </a:solidFill>
                  </a:rPr>
                  <a:t>Linear Demand Equations</a:t>
                </a:r>
              </a:p>
              <a:p>
                <a:r>
                  <a:rPr lang="en-US" dirty="0" smtClean="0"/>
                  <a:t>Consider the demand for bread in a small village, which can be represented by the following equation:</a:t>
                </a:r>
              </a:p>
              <a:p>
                <a:pPr algn="ctr"/>
                <a14:m>
                  <m:oMathPara xmlns="" xmlns:m="http://schemas.openxmlformats.org/officeDocument/2006/math">
                    <m:oMathParaPr>
                      <m:jc m:val="centerGroup"/>
                    </m:oMathParaPr>
                    <m:oMath xmlns:m="http://schemas.openxmlformats.org/officeDocument/2006/math">
                      <m:r>
                        <a:rPr lang="en-US" sz="2400" b="1" i="1" smtClean="0">
                          <a:solidFill>
                            <a:srgbClr val="0000FF"/>
                          </a:solidFill>
                          <a:latin typeface="Cambria Math"/>
                        </a:rPr>
                        <m:t>𝑸𝒅</m:t>
                      </m:r>
                      <m:r>
                        <a:rPr lang="en-US" sz="2400" b="1" i="1" smtClean="0">
                          <a:solidFill>
                            <a:srgbClr val="0000FF"/>
                          </a:solidFill>
                          <a:latin typeface="Cambria Math"/>
                        </a:rPr>
                        <m:t>=</m:t>
                      </m:r>
                      <m:r>
                        <a:rPr lang="en-US" sz="2400" b="1" i="1" smtClean="0">
                          <a:solidFill>
                            <a:srgbClr val="0000FF"/>
                          </a:solidFill>
                          <a:latin typeface="Cambria Math"/>
                        </a:rPr>
                        <m:t>𝟔𝟎𝟎</m:t>
                      </m:r>
                      <m:r>
                        <a:rPr lang="en-US" sz="2400" b="1" i="1">
                          <a:solidFill>
                            <a:srgbClr val="0000FF"/>
                          </a:solidFill>
                          <a:latin typeface="Cambria Math"/>
                        </a:rPr>
                        <m:t>−</m:t>
                      </m:r>
                      <m:r>
                        <a:rPr lang="en-US" sz="2400" b="1" i="1" smtClean="0">
                          <a:solidFill>
                            <a:srgbClr val="0000FF"/>
                          </a:solidFill>
                          <a:latin typeface="Cambria Math"/>
                        </a:rPr>
                        <m:t>𝟓𝟎</m:t>
                      </m:r>
                      <m:r>
                        <a:rPr lang="en-US" sz="2400" b="1" i="1">
                          <a:solidFill>
                            <a:srgbClr val="0000FF"/>
                          </a:solidFill>
                          <a:latin typeface="Cambria Math"/>
                        </a:rPr>
                        <m:t>𝑷</m:t>
                      </m:r>
                    </m:oMath>
                  </m:oMathPara>
                </a14:m>
                <a:endParaRPr lang="en-US" sz="2400" b="1" dirty="0">
                  <a:solidFill>
                    <a:srgbClr val="0000FF"/>
                  </a:solidFill>
                </a:endParaRPr>
              </a:p>
              <a:p>
                <a:r>
                  <a:rPr lang="en-US" dirty="0" smtClean="0"/>
                  <a:t>What do we know about the demand for bread from this function?</a:t>
                </a:r>
                <a:r>
                  <a:rPr lang="en-US" dirty="0"/>
                  <a:t> </a:t>
                </a:r>
                <a:r>
                  <a:rPr lang="en-US" dirty="0" smtClean="0"/>
                  <a:t>We know that:</a:t>
                </a:r>
              </a:p>
              <a:p>
                <a:pPr marL="285750" indent="-285750">
                  <a:buFont typeface="Arial" pitchFamily="34" charset="0"/>
                  <a:buChar char="•"/>
                </a:pPr>
                <a:r>
                  <a:rPr lang="en-US" dirty="0" smtClean="0"/>
                  <a:t>If bread were free (e.g. if the price = 0), 600 loaves of bread would be demanded. Plug zero into the equation to prove that </a:t>
                </a:r>
                <a:r>
                  <a:rPr lang="en-US" dirty="0" err="1" smtClean="0"/>
                  <a:t>Qd</a:t>
                </a:r>
                <a:r>
                  <a:rPr lang="en-US" dirty="0" smtClean="0"/>
                  <a:t>=600</a:t>
                </a:r>
              </a:p>
              <a:p>
                <a:pPr marL="285750" indent="-285750">
                  <a:buFont typeface="Arial" pitchFamily="34" charset="0"/>
                  <a:buChar char="•"/>
                </a:pPr>
                <a:r>
                  <a:rPr lang="en-US" dirty="0" smtClean="0"/>
                  <a:t>For every $1 increase in the price of bread above zero, 50 fewer loaves will be demanded. Plug the following prices into the equation to prove this:</a:t>
                </a:r>
              </a:p>
              <a:p>
                <a:pPr marL="742950" lvl="1" indent="-285750">
                  <a:buFont typeface="Wingdings" pitchFamily="2" charset="2"/>
                  <a:buChar char="Ø"/>
                </a:pPr>
                <a:r>
                  <a:rPr lang="en-US" dirty="0" smtClean="0"/>
                  <a:t>$1 -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𝟔𝟎𝟎</m:t>
                    </m:r>
                    <m:r>
                      <a:rPr lang="en-US" b="1" i="1">
                        <a:solidFill>
                          <a:srgbClr val="0000FF"/>
                        </a:solidFill>
                        <a:latin typeface="Cambria Math"/>
                      </a:rPr>
                      <m:t>−</m:t>
                    </m:r>
                    <m:r>
                      <a:rPr lang="en-US" b="1" i="1" smtClean="0">
                        <a:solidFill>
                          <a:srgbClr val="0000FF"/>
                        </a:solidFill>
                        <a:latin typeface="Cambria Math"/>
                      </a:rPr>
                      <m:t>𝟓𝟎</m:t>
                    </m:r>
                    <m:d>
                      <m:dPr>
                        <m:ctrlPr>
                          <a:rPr lang="en-US" b="1" i="1" smtClean="0">
                            <a:solidFill>
                              <a:srgbClr val="0000FF"/>
                            </a:solidFill>
                            <a:latin typeface="Cambria Math" panose="02040503050406030204" pitchFamily="18" charset="0"/>
                          </a:rPr>
                        </m:ctrlPr>
                      </m:dPr>
                      <m:e>
                        <m:r>
                          <a:rPr lang="en-US" b="1" i="1" smtClean="0">
                            <a:solidFill>
                              <a:srgbClr val="0000FF"/>
                            </a:solidFill>
                            <a:latin typeface="Cambria Math"/>
                          </a:rPr>
                          <m:t>𝟏</m:t>
                        </m:r>
                      </m:e>
                    </m:d>
                    <m:r>
                      <a:rPr lang="en-US" b="1" i="1" smtClean="0">
                        <a:solidFill>
                          <a:srgbClr val="0000FF"/>
                        </a:solidFill>
                        <a:latin typeface="Cambria Math"/>
                      </a:rPr>
                      <m:t>=</m:t>
                    </m:r>
                    <m:r>
                      <a:rPr lang="en-US" b="1" i="1" smtClean="0">
                        <a:solidFill>
                          <a:srgbClr val="0000FF"/>
                        </a:solidFill>
                        <a:latin typeface="Cambria Math"/>
                      </a:rPr>
                      <m:t>𝟓𝟓𝟎</m:t>
                    </m:r>
                  </m:oMath>
                </a14:m>
                <a:endParaRPr lang="en-US" dirty="0" smtClean="0"/>
              </a:p>
              <a:p>
                <a:pPr marL="742950" lvl="1" indent="-285750">
                  <a:buFont typeface="Wingdings" pitchFamily="2" charset="2"/>
                  <a:buChar char="Ø"/>
                </a:pPr>
                <a:r>
                  <a:rPr lang="en-US" dirty="0" smtClean="0"/>
                  <a:t>$2 -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𝟔𝟎𝟎</m:t>
                    </m:r>
                    <m:r>
                      <a:rPr lang="en-US" b="1" i="1">
                        <a:solidFill>
                          <a:srgbClr val="0000FF"/>
                        </a:solidFill>
                        <a:latin typeface="Cambria Math"/>
                      </a:rPr>
                      <m:t>−</m:t>
                    </m:r>
                    <m:r>
                      <a:rPr lang="en-US" b="1" i="1" smtClean="0">
                        <a:solidFill>
                          <a:srgbClr val="0000FF"/>
                        </a:solidFill>
                        <a:latin typeface="Cambria Math"/>
                      </a:rPr>
                      <m:t>𝟓𝟎</m:t>
                    </m:r>
                    <m:d>
                      <m:dPr>
                        <m:ctrlPr>
                          <a:rPr lang="en-US" b="1" i="1" smtClean="0">
                            <a:solidFill>
                              <a:srgbClr val="0000FF"/>
                            </a:solidFill>
                            <a:latin typeface="Cambria Math" panose="02040503050406030204" pitchFamily="18" charset="0"/>
                          </a:rPr>
                        </m:ctrlPr>
                      </m:dPr>
                      <m:e>
                        <m:r>
                          <a:rPr lang="en-US" b="1" i="1" smtClean="0">
                            <a:solidFill>
                              <a:srgbClr val="0000FF"/>
                            </a:solidFill>
                            <a:latin typeface="Cambria Math"/>
                          </a:rPr>
                          <m:t>𝟐</m:t>
                        </m:r>
                      </m:e>
                    </m:d>
                    <m:r>
                      <a:rPr lang="en-US" b="1" i="1" smtClean="0">
                        <a:solidFill>
                          <a:srgbClr val="0000FF"/>
                        </a:solidFill>
                        <a:latin typeface="Cambria Math"/>
                      </a:rPr>
                      <m:t>=</m:t>
                    </m:r>
                    <m:r>
                      <a:rPr lang="en-US" b="1" i="1" smtClean="0">
                        <a:solidFill>
                          <a:srgbClr val="0000FF"/>
                        </a:solidFill>
                        <a:latin typeface="Cambria Math"/>
                      </a:rPr>
                      <m:t>𝟓𝟎𝟎</m:t>
                    </m:r>
                  </m:oMath>
                </a14:m>
                <a:endParaRPr lang="en-US" dirty="0" smtClean="0"/>
              </a:p>
              <a:p>
                <a:pPr marL="742950" lvl="1" indent="-285750">
                  <a:buFont typeface="Wingdings" pitchFamily="2" charset="2"/>
                  <a:buChar char="Ø"/>
                </a:pPr>
                <a:r>
                  <a:rPr lang="en-US" b="1" dirty="0" smtClean="0"/>
                  <a:t>$3 -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d>
                      <m:dPr>
                        <m:ctrlPr>
                          <a:rPr lang="en-US" b="1" i="1" smtClean="0">
                            <a:solidFill>
                              <a:srgbClr val="0000FF"/>
                            </a:solidFill>
                            <a:latin typeface="Cambria Math" panose="02040503050406030204" pitchFamily="18" charset="0"/>
                          </a:rPr>
                        </m:ctrlPr>
                      </m:dPr>
                      <m:e>
                        <m:r>
                          <a:rPr lang="en-US" b="1" i="0" smtClean="0">
                            <a:solidFill>
                              <a:srgbClr val="0000FF"/>
                            </a:solidFill>
                            <a:latin typeface="Cambria Math"/>
                          </a:rPr>
                          <m:t>𝟑</m:t>
                        </m:r>
                      </m:e>
                    </m:d>
                    <m:r>
                      <a:rPr lang="en-US" b="1" i="0" smtClean="0">
                        <a:solidFill>
                          <a:srgbClr val="0000FF"/>
                        </a:solidFill>
                        <a:latin typeface="Cambria Math"/>
                      </a:rPr>
                      <m:t>=</m:t>
                    </m:r>
                    <m:r>
                      <a:rPr lang="en-US" b="1" i="0" smtClean="0">
                        <a:solidFill>
                          <a:srgbClr val="0000FF"/>
                        </a:solidFill>
                        <a:latin typeface="Cambria Math"/>
                      </a:rPr>
                      <m:t>𝟒𝟓𝟎</m:t>
                    </m:r>
                  </m:oMath>
                </a14:m>
                <a:endParaRPr lang="en-US" b="1" dirty="0" smtClean="0"/>
              </a:p>
              <a:p>
                <a:pPr marL="742950" lvl="1" indent="-285750">
                  <a:buFont typeface="Wingdings" pitchFamily="2" charset="2"/>
                  <a:buChar char="Ø"/>
                </a:pPr>
                <a:r>
                  <a:rPr lang="en-US" dirty="0" smtClean="0"/>
                  <a:t>$4 -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d>
                      <m:dPr>
                        <m:ctrlPr>
                          <a:rPr lang="en-US" b="1" i="1" smtClean="0">
                            <a:solidFill>
                              <a:srgbClr val="0000FF"/>
                            </a:solidFill>
                            <a:latin typeface="Cambria Math" panose="02040503050406030204" pitchFamily="18" charset="0"/>
                          </a:rPr>
                        </m:ctrlPr>
                      </m:dPr>
                      <m:e>
                        <m:r>
                          <a:rPr lang="en-US" b="1" i="1" smtClean="0">
                            <a:solidFill>
                              <a:srgbClr val="0000FF"/>
                            </a:solidFill>
                            <a:latin typeface="Cambria Math"/>
                          </a:rPr>
                          <m:t>𝟒</m:t>
                        </m:r>
                      </m:e>
                    </m:d>
                    <m:r>
                      <a:rPr lang="en-US" b="1" i="1" smtClean="0">
                        <a:solidFill>
                          <a:srgbClr val="0000FF"/>
                        </a:solidFill>
                        <a:latin typeface="Cambria Math"/>
                      </a:rPr>
                      <m:t>=</m:t>
                    </m:r>
                    <m:r>
                      <a:rPr lang="en-US" b="1" i="1" smtClean="0">
                        <a:solidFill>
                          <a:srgbClr val="0000FF"/>
                        </a:solidFill>
                        <a:latin typeface="Cambria Math"/>
                      </a:rPr>
                      <m:t>𝟒𝟎𝟎</m:t>
                    </m:r>
                  </m:oMath>
                </a14:m>
                <a:endParaRPr lang="en-US" dirty="0" smtClean="0"/>
              </a:p>
              <a:p>
                <a:pPr marL="285750" indent="-285750">
                  <a:buFont typeface="Arial" pitchFamily="34" charset="0"/>
                  <a:buChar char="•"/>
                </a:pPr>
                <a:r>
                  <a:rPr lang="en-US" dirty="0" smtClean="0"/>
                  <a:t>We can also calculate the price at which the quantity demanded will equal zero. This is known as </a:t>
                </a:r>
                <a:r>
                  <a:rPr lang="en-US" b="1" dirty="0" smtClean="0">
                    <a:solidFill>
                      <a:srgbClr val="FF0000"/>
                    </a:solidFill>
                  </a:rPr>
                  <a:t>the P-intercept </a:t>
                </a:r>
                <a:r>
                  <a:rPr lang="en-US" dirty="0" smtClean="0"/>
                  <a:t>(because it’s where the demand curve crosses  the P-axis. To prove this, set Q equal to zero and solve for P. </a:t>
                </a:r>
                <a14:m>
                  <m:oMath xmlns="" xmlns:m="http://schemas.openxmlformats.org/officeDocument/2006/math">
                    <m:r>
                      <a:rPr lang="en-US" b="1" i="1" smtClean="0">
                        <a:solidFill>
                          <a:srgbClr val="0000FF"/>
                        </a:solidFill>
                        <a:latin typeface="Cambria Math"/>
                      </a:rPr>
                      <m:t>𝟎</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d>
                      <m:dPr>
                        <m:ctrlPr>
                          <a:rPr lang="en-US" b="1" i="1" smtClean="0">
                            <a:solidFill>
                              <a:srgbClr val="0000FF"/>
                            </a:solidFill>
                            <a:latin typeface="Cambria Math" panose="02040503050406030204" pitchFamily="18" charset="0"/>
                          </a:rPr>
                        </m:ctrlPr>
                      </m:dPr>
                      <m:e>
                        <m:r>
                          <a:rPr lang="en-US" b="1" i="1" smtClean="0">
                            <a:solidFill>
                              <a:srgbClr val="0000FF"/>
                            </a:solidFill>
                            <a:latin typeface="Cambria Math"/>
                          </a:rPr>
                          <m:t>𝑷</m:t>
                        </m:r>
                      </m:e>
                    </m:d>
                    <m:r>
                      <a:rPr lang="en-US" b="1" i="1" smtClean="0">
                        <a:solidFill>
                          <a:srgbClr val="0000FF"/>
                        </a:solidFill>
                        <a:latin typeface="Cambria Math"/>
                      </a:rPr>
                      <m:t>. ..</m:t>
                    </m:r>
                    <m:r>
                      <a:rPr lang="en-US" b="1" i="1" smtClean="0">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𝟏𝟐</m:t>
                    </m:r>
                  </m:oMath>
                </a14:m>
                <a:endParaRPr lang="en-US" dirty="0" smtClean="0"/>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8803704" cy="4708981"/>
              </a:xfrm>
              <a:prstGeom prst="rect">
                <a:avLst/>
              </a:prstGeom>
              <a:blipFill rotWithShape="1">
                <a:blip r:embed="rId3"/>
                <a:stretch>
                  <a:fillRect l="-1039" t="-1036" r="-900" b="-1166"/>
                </a:stretch>
              </a:blipFill>
            </p:spPr>
            <p:txBody>
              <a:bodyPr/>
              <a:lstStyle/>
              <a:p>
                <a:r>
                  <a:rPr lang="en-US">
                    <a:noFill/>
                  </a:rPr>
                  <a:t> </a:t>
                </a:r>
              </a:p>
            </p:txBody>
          </p:sp>
        </mc:Fallback>
      </mc:AlternateContent>
      <p:sp>
        <p:nvSpPr>
          <p:cNvPr id="8" name="Rectangle 7"/>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 name="TextBox 6"/>
          <p:cNvSpPr txBox="1"/>
          <p:nvPr/>
        </p:nvSpPr>
        <p:spPr>
          <a:xfrm>
            <a:off x="0" y="723900"/>
            <a:ext cx="8803704" cy="1846659"/>
          </a:xfrm>
          <a:prstGeom prst="rect">
            <a:avLst/>
          </a:prstGeom>
          <a:noFill/>
        </p:spPr>
        <p:txBody>
          <a:bodyPr wrap="square" rtlCol="0">
            <a:spAutoFit/>
          </a:bodyPr>
          <a:lstStyle/>
          <a:p>
            <a:r>
              <a:rPr lang="en-US" sz="2400" dirty="0" smtClean="0">
                <a:solidFill>
                  <a:srgbClr val="FF0000"/>
                </a:solidFill>
              </a:rPr>
              <a:t>Linear Demand Equations – the demand schedule</a:t>
            </a:r>
          </a:p>
          <a:p>
            <a:r>
              <a:rPr lang="en-US" dirty="0" smtClean="0"/>
              <a:t>A demand equation can be plotted in both a demand schedule and as a demand curve. In the market for bread, we already determined the following:</a:t>
            </a:r>
          </a:p>
          <a:p>
            <a:pPr marL="285750" indent="-285750">
              <a:buFont typeface="Arial" pitchFamily="34" charset="0"/>
              <a:buChar char="•"/>
            </a:pPr>
            <a:r>
              <a:rPr lang="en-US" dirty="0" smtClean="0"/>
              <a:t>At a price of $0, the quantity demanded is 600 loaves. </a:t>
            </a:r>
            <a:r>
              <a:rPr lang="en-US" b="1" dirty="0" smtClean="0"/>
              <a:t>This is the q-intercept</a:t>
            </a:r>
          </a:p>
          <a:p>
            <a:pPr marL="285750" indent="-285750">
              <a:buFont typeface="Arial" pitchFamily="34" charset="0"/>
              <a:buChar char="•"/>
            </a:pPr>
            <a:r>
              <a:rPr lang="en-US" dirty="0" smtClean="0"/>
              <a:t>At a price of $12, the quantity demanded is 0 loaves. </a:t>
            </a:r>
            <a:r>
              <a:rPr lang="en-US" b="1" dirty="0" smtClean="0"/>
              <a:t>This is the p-intercept</a:t>
            </a:r>
            <a:endParaRPr lang="en-US" dirty="0" smtClean="0"/>
          </a:p>
          <a:p>
            <a:r>
              <a:rPr lang="en-US" dirty="0" smtClean="0"/>
              <a:t>With these numbers, we can create a demand schedule</a:t>
            </a:r>
          </a:p>
        </p:txBody>
      </p:sp>
      <p:graphicFrame>
        <p:nvGraphicFramePr>
          <p:cNvPr id="8" name="Table 7"/>
          <p:cNvGraphicFramePr>
            <a:graphicFrameLocks noGrp="1"/>
          </p:cNvGraphicFramePr>
          <p:nvPr>
            <p:extLst>
              <p:ext uri="{D42A27DB-BD31-4B8C-83A1-F6EECF244321}">
                <p14:modId xmlns:p14="http://schemas.microsoft.com/office/powerpoint/2010/main" val="850700961"/>
              </p:ext>
            </p:extLst>
          </p:nvPr>
        </p:nvGraphicFramePr>
        <p:xfrm>
          <a:off x="-14177" y="2570559"/>
          <a:ext cx="2717610" cy="3132126"/>
        </p:xfrm>
        <a:graphic>
          <a:graphicData uri="http://schemas.openxmlformats.org/drawingml/2006/table">
            <a:tbl>
              <a:tblPr firstRow="1" bandRow="1">
                <a:tableStyleId>{5C22544A-7EE6-4342-B048-85BDC9FD1C3A}</a:tableStyleId>
              </a:tblPr>
              <a:tblGrid>
                <a:gridCol w="1358805"/>
                <a:gridCol w="1358805"/>
              </a:tblGrid>
              <a:tr h="571806">
                <a:tc>
                  <a:txBody>
                    <a:bodyPr/>
                    <a:lstStyle/>
                    <a:p>
                      <a:pPr algn="ctr"/>
                      <a:r>
                        <a:rPr lang="en-US" sz="1400" dirty="0" smtClean="0"/>
                        <a:t>Price per loaf</a:t>
                      </a:r>
                      <a:endParaRPr lang="en-US" sz="1400" dirty="0"/>
                    </a:p>
                  </a:txBody>
                  <a:tcPr anchor="ctr"/>
                </a:tc>
                <a:tc>
                  <a:txBody>
                    <a:bodyPr/>
                    <a:lstStyle/>
                    <a:p>
                      <a:pPr algn="ctr"/>
                      <a:r>
                        <a:rPr lang="en-US" sz="1200" dirty="0" smtClean="0"/>
                        <a:t>Quantity of loaves demanded</a:t>
                      </a:r>
                      <a:endParaRPr lang="en-US" sz="1200" dirty="0"/>
                    </a:p>
                  </a:txBody>
                  <a:tcPr anchor="ctr"/>
                </a:tc>
              </a:tr>
              <a:tr h="340305">
                <a:tc>
                  <a:txBody>
                    <a:bodyPr/>
                    <a:lstStyle/>
                    <a:p>
                      <a:pPr algn="ctr"/>
                      <a:r>
                        <a:rPr lang="en-US" dirty="0" smtClean="0"/>
                        <a:t>0</a:t>
                      </a:r>
                      <a:endParaRPr lang="en-US" dirty="0"/>
                    </a:p>
                  </a:txBody>
                  <a:tcPr anchor="ctr"/>
                </a:tc>
                <a:tc>
                  <a:txBody>
                    <a:bodyPr/>
                    <a:lstStyle/>
                    <a:p>
                      <a:pPr algn="ctr"/>
                      <a:r>
                        <a:rPr lang="en-US" dirty="0" smtClean="0"/>
                        <a:t>600</a:t>
                      </a:r>
                      <a:endParaRPr lang="en-US" dirty="0"/>
                    </a:p>
                  </a:txBody>
                  <a:tcPr anchor="ctr"/>
                </a:tc>
              </a:tr>
              <a:tr h="340305">
                <a:tc>
                  <a:txBody>
                    <a:bodyPr/>
                    <a:lstStyle/>
                    <a:p>
                      <a:pPr algn="ctr"/>
                      <a:r>
                        <a:rPr lang="en-US" dirty="0" smtClean="0"/>
                        <a:t>2</a:t>
                      </a:r>
                      <a:endParaRPr lang="en-US" dirty="0"/>
                    </a:p>
                  </a:txBody>
                  <a:tcPr anchor="ctr"/>
                </a:tc>
                <a:tc>
                  <a:txBody>
                    <a:bodyPr/>
                    <a:lstStyle/>
                    <a:p>
                      <a:pPr algn="ctr"/>
                      <a:r>
                        <a:rPr lang="en-US" dirty="0" smtClean="0"/>
                        <a:t>500</a:t>
                      </a:r>
                      <a:endParaRPr lang="en-US" dirty="0"/>
                    </a:p>
                  </a:txBody>
                  <a:tcPr anchor="ctr"/>
                </a:tc>
              </a:tr>
              <a:tr h="340305">
                <a:tc>
                  <a:txBody>
                    <a:bodyPr/>
                    <a:lstStyle/>
                    <a:p>
                      <a:pPr algn="ctr"/>
                      <a:r>
                        <a:rPr lang="en-US" dirty="0" smtClean="0"/>
                        <a:t>4</a:t>
                      </a:r>
                      <a:endParaRPr lang="en-US" dirty="0"/>
                    </a:p>
                  </a:txBody>
                  <a:tcPr anchor="ctr"/>
                </a:tc>
                <a:tc>
                  <a:txBody>
                    <a:bodyPr/>
                    <a:lstStyle/>
                    <a:p>
                      <a:pPr algn="ctr"/>
                      <a:r>
                        <a:rPr lang="en-US" dirty="0" smtClean="0"/>
                        <a:t>400</a:t>
                      </a:r>
                      <a:endParaRPr lang="en-US" dirty="0"/>
                    </a:p>
                  </a:txBody>
                  <a:tcPr anchor="ctr"/>
                </a:tc>
              </a:tr>
              <a:tr h="340305">
                <a:tc>
                  <a:txBody>
                    <a:bodyPr/>
                    <a:lstStyle/>
                    <a:p>
                      <a:pPr algn="ctr"/>
                      <a:r>
                        <a:rPr lang="en-US" dirty="0" smtClean="0"/>
                        <a:t>6</a:t>
                      </a:r>
                      <a:endParaRPr lang="en-US" dirty="0"/>
                    </a:p>
                  </a:txBody>
                  <a:tcPr anchor="ctr"/>
                </a:tc>
                <a:tc>
                  <a:txBody>
                    <a:bodyPr/>
                    <a:lstStyle/>
                    <a:p>
                      <a:pPr algn="ctr"/>
                      <a:r>
                        <a:rPr lang="en-US" dirty="0" smtClean="0"/>
                        <a:t>300</a:t>
                      </a:r>
                      <a:endParaRPr lang="en-US" dirty="0"/>
                    </a:p>
                  </a:txBody>
                  <a:tcPr anchor="ctr"/>
                </a:tc>
              </a:tr>
              <a:tr h="340305">
                <a:tc>
                  <a:txBody>
                    <a:bodyPr/>
                    <a:lstStyle/>
                    <a:p>
                      <a:pPr algn="ctr"/>
                      <a:r>
                        <a:rPr lang="en-US" dirty="0" smtClean="0"/>
                        <a:t>8</a:t>
                      </a:r>
                      <a:endParaRPr lang="en-US" dirty="0"/>
                    </a:p>
                  </a:txBody>
                  <a:tcPr anchor="ctr"/>
                </a:tc>
                <a:tc>
                  <a:txBody>
                    <a:bodyPr/>
                    <a:lstStyle/>
                    <a:p>
                      <a:pPr algn="ctr"/>
                      <a:r>
                        <a:rPr lang="en-US" dirty="0" smtClean="0"/>
                        <a:t>200</a:t>
                      </a:r>
                      <a:endParaRPr lang="en-US" dirty="0"/>
                    </a:p>
                  </a:txBody>
                  <a:tcPr anchor="ctr"/>
                </a:tc>
              </a:tr>
              <a:tr h="340305">
                <a:tc>
                  <a:txBody>
                    <a:bodyPr/>
                    <a:lstStyle/>
                    <a:p>
                      <a:pPr algn="ctr"/>
                      <a:r>
                        <a:rPr lang="en-US" dirty="0" smtClean="0"/>
                        <a:t>10</a:t>
                      </a:r>
                      <a:endParaRPr lang="en-US" dirty="0"/>
                    </a:p>
                  </a:txBody>
                  <a:tcPr anchor="ctr"/>
                </a:tc>
                <a:tc>
                  <a:txBody>
                    <a:bodyPr/>
                    <a:lstStyle/>
                    <a:p>
                      <a:pPr algn="ctr"/>
                      <a:r>
                        <a:rPr lang="en-US" dirty="0" smtClean="0"/>
                        <a:t>100</a:t>
                      </a:r>
                      <a:endParaRPr lang="en-US" dirty="0"/>
                    </a:p>
                  </a:txBody>
                  <a:tcPr anchor="ctr"/>
                </a:tc>
              </a:tr>
              <a:tr h="340305">
                <a:tc>
                  <a:txBody>
                    <a:bodyPr/>
                    <a:lstStyle/>
                    <a:p>
                      <a:pPr algn="ctr"/>
                      <a:r>
                        <a:rPr lang="en-US" dirty="0" smtClean="0"/>
                        <a:t>12</a:t>
                      </a:r>
                      <a:endParaRPr lang="en-US" dirty="0"/>
                    </a:p>
                  </a:txBody>
                  <a:tcPr anchor="ctr"/>
                </a:tc>
                <a:tc>
                  <a:txBody>
                    <a:bodyPr/>
                    <a:lstStyle/>
                    <a:p>
                      <a:pPr algn="ctr"/>
                      <a:r>
                        <a:rPr lang="en-US" dirty="0" smtClean="0"/>
                        <a:t>0</a:t>
                      </a:r>
                      <a:endParaRPr lang="en-US" dirty="0"/>
                    </a:p>
                  </a:txBody>
                  <a:tcPr anchor="ctr"/>
                </a:tc>
              </a:tr>
            </a:tbl>
          </a:graphicData>
        </a:graphic>
      </p:graphicFrame>
      <p:sp>
        <p:nvSpPr>
          <p:cNvPr id="9" name="Right Brace 8"/>
          <p:cNvSpPr/>
          <p:nvPr/>
        </p:nvSpPr>
        <p:spPr>
          <a:xfrm>
            <a:off x="2703433" y="2570559"/>
            <a:ext cx="649367" cy="313212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TextBox 9"/>
          <p:cNvSpPr txBox="1"/>
          <p:nvPr/>
        </p:nvSpPr>
        <p:spPr>
          <a:xfrm>
            <a:off x="3499530" y="3084374"/>
            <a:ext cx="5432910" cy="1477328"/>
          </a:xfrm>
          <a:prstGeom prst="rect">
            <a:avLst/>
          </a:prstGeom>
          <a:noFill/>
        </p:spPr>
        <p:txBody>
          <a:bodyPr wrap="square" rtlCol="0">
            <a:spAutoFit/>
          </a:bodyPr>
          <a:lstStyle/>
          <a:p>
            <a:r>
              <a:rPr lang="en-US" i="1" dirty="0" smtClean="0">
                <a:solidFill>
                  <a:srgbClr val="0000FF"/>
                </a:solidFill>
              </a:rPr>
              <a:t>Notice that for every $2 increase in the price, the quantity demanded falls by 100 loaves. This corresponds with our ‘b’ variable of 50, which tells us how responsive consumers are to price changes. For every $1 increase in price, 50 fewer loaves are demanded</a:t>
            </a:r>
            <a:endParaRPr lang="en-US" i="1" dirty="0">
              <a:solidFill>
                <a:srgbClr val="0000FF"/>
              </a:solidFill>
            </a:endParaRPr>
          </a:p>
        </p:txBody>
      </p:sp>
      <mc:AlternateContent xmlns:mc="http://schemas.openxmlformats.org/markup-compatibility/2006" xmlns:a14="http://schemas.microsoft.com/office/drawing/2010/main">
        <mc:Choice Requires="a14">
          <p:sp>
            <p:nvSpPr>
              <p:cNvPr id="11" name="Rectangle 10"/>
              <p:cNvSpPr/>
              <p:nvPr/>
            </p:nvSpPr>
            <p:spPr>
              <a:xfrm>
                <a:off x="3283025" y="2672834"/>
                <a:ext cx="2577950" cy="461665"/>
              </a:xfrm>
              <a:prstGeom prst="rect">
                <a:avLst/>
              </a:prstGeom>
            </p:spPr>
            <p:txBody>
              <a:bodyPr wrap="none">
                <a:spAutoFit/>
              </a:bodyPr>
              <a:lstStyle/>
              <a:p>
                <a:pPr algn="ctr"/>
                <a14:m>
                  <m:oMathPara xmlns="" xmlns:m="http://schemas.openxmlformats.org/officeDocument/2006/math">
                    <m:oMathParaPr>
                      <m:jc m:val="centerGroup"/>
                    </m:oMathParaPr>
                    <m:oMath xmlns:m="http://schemas.openxmlformats.org/officeDocument/2006/math">
                      <m:r>
                        <a:rPr lang="en-US" sz="2400" b="1" i="1" smtClean="0">
                          <a:solidFill>
                            <a:srgbClr val="FF0000"/>
                          </a:solidFill>
                          <a:latin typeface="Cambria Math"/>
                        </a:rPr>
                        <m:t>𝑸𝒅</m:t>
                      </m:r>
                      <m:r>
                        <a:rPr lang="en-US" sz="2400" b="1" i="1" smtClean="0">
                          <a:solidFill>
                            <a:srgbClr val="FF0000"/>
                          </a:solidFill>
                          <a:latin typeface="Cambria Math"/>
                        </a:rPr>
                        <m:t>=</m:t>
                      </m:r>
                      <m:r>
                        <a:rPr lang="en-US" sz="2400" b="1" i="1" smtClean="0">
                          <a:solidFill>
                            <a:srgbClr val="FF0000"/>
                          </a:solidFill>
                          <a:latin typeface="Cambria Math"/>
                        </a:rPr>
                        <m:t>𝟔𝟎𝟎</m:t>
                      </m:r>
                      <m:r>
                        <a:rPr lang="en-US" sz="2400" b="1" i="1">
                          <a:solidFill>
                            <a:srgbClr val="FF0000"/>
                          </a:solidFill>
                          <a:latin typeface="Cambria Math"/>
                        </a:rPr>
                        <m:t>−</m:t>
                      </m:r>
                      <m:r>
                        <a:rPr lang="en-US" sz="2400" b="1" i="1">
                          <a:solidFill>
                            <a:srgbClr val="FF0000"/>
                          </a:solidFill>
                          <a:latin typeface="Cambria Math"/>
                        </a:rPr>
                        <m:t>𝟓𝟎</m:t>
                      </m:r>
                      <m:r>
                        <a:rPr lang="en-US" sz="2400" b="1" i="1">
                          <a:solidFill>
                            <a:srgbClr val="FF0000"/>
                          </a:solidFill>
                          <a:latin typeface="Cambria Math"/>
                        </a:rPr>
                        <m:t>𝑷</m:t>
                      </m:r>
                    </m:oMath>
                  </m:oMathPara>
                </a14:m>
                <a:endParaRPr lang="en-US" sz="2400" b="1" i="1" dirty="0">
                  <a:solidFill>
                    <a:srgbClr val="FF0000"/>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3283025" y="2672834"/>
                <a:ext cx="2577950" cy="461665"/>
              </a:xfrm>
              <a:prstGeom prst="rect">
                <a:avLst/>
              </a:prstGeom>
              <a:blipFill rotWithShape="1">
                <a:blip r:embed="rId3"/>
                <a:stretch>
                  <a:fillRect l="-1185" b="-13158"/>
                </a:stretch>
              </a:blipFill>
            </p:spPr>
            <p:txBody>
              <a:bodyPr/>
              <a:lstStyle/>
              <a:p>
                <a:r>
                  <a:rPr lang="en-US">
                    <a:noFill/>
                  </a:rPr>
                  <a:t> </a:t>
                </a:r>
              </a:p>
            </p:txBody>
          </p:sp>
        </mc:Fallback>
      </mc:AlternateContent>
      <p:sp>
        <p:nvSpPr>
          <p:cNvPr id="13" name="Rectangle 12"/>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 name="TextBox 6"/>
          <p:cNvSpPr txBox="1"/>
          <p:nvPr/>
        </p:nvSpPr>
        <p:spPr>
          <a:xfrm>
            <a:off x="0" y="723900"/>
            <a:ext cx="8803704" cy="1569660"/>
          </a:xfrm>
          <a:prstGeom prst="rect">
            <a:avLst/>
          </a:prstGeom>
          <a:noFill/>
        </p:spPr>
        <p:txBody>
          <a:bodyPr wrap="square" rtlCol="0">
            <a:spAutoFit/>
          </a:bodyPr>
          <a:lstStyle/>
          <a:p>
            <a:r>
              <a:rPr lang="en-US" sz="2400" dirty="0" smtClean="0">
                <a:solidFill>
                  <a:srgbClr val="FF0000"/>
                </a:solidFill>
              </a:rPr>
              <a:t>Linear Demand Equations – the demand curve</a:t>
            </a:r>
          </a:p>
          <a:p>
            <a:r>
              <a:rPr lang="en-US" dirty="0" smtClean="0"/>
              <a:t>The data from our demand schedule can easily be plotted on a graph. OR, we could have just plotted the two points of demand we knew before creating the demand schedule.</a:t>
            </a:r>
          </a:p>
          <a:p>
            <a:pPr marL="285750" indent="-285750">
              <a:buFont typeface="Arial" pitchFamily="34" charset="0"/>
              <a:buChar char="•"/>
            </a:pPr>
            <a:r>
              <a:rPr lang="en-US" dirty="0" smtClean="0"/>
              <a:t>The Q-intercept of </a:t>
            </a:r>
            <a:r>
              <a:rPr lang="en-US" b="1" dirty="0" smtClean="0"/>
              <a:t>600 loaves, </a:t>
            </a:r>
            <a:r>
              <a:rPr lang="en-US" dirty="0" smtClean="0"/>
              <a:t>and</a:t>
            </a:r>
          </a:p>
          <a:p>
            <a:pPr marL="285750" indent="-285750">
              <a:buFont typeface="Arial" pitchFamily="34" charset="0"/>
              <a:buChar char="•"/>
            </a:pPr>
            <a:r>
              <a:rPr lang="en-US" dirty="0" smtClean="0"/>
              <a:t>The P-intercept of $12</a:t>
            </a:r>
          </a:p>
        </p:txBody>
      </p:sp>
      <p:pic>
        <p:nvPicPr>
          <p:cNvPr id="8" name="Picture 7"/>
          <p:cNvPicPr/>
          <p:nvPr/>
        </p:nvPicPr>
        <p:blipFill>
          <a:blip r:embed="rId3"/>
          <a:stretch>
            <a:fillRect/>
          </a:stretch>
        </p:blipFill>
        <p:spPr>
          <a:xfrm>
            <a:off x="40812" y="2293560"/>
            <a:ext cx="3756981" cy="3274755"/>
          </a:xfrm>
          <a:prstGeom prst="rect">
            <a:avLst/>
          </a:prstGeom>
          <a:solidFill>
            <a:srgbClr val="FFFFFF"/>
          </a:solidFill>
          <a:ln>
            <a:noFill/>
            <a:prstDash/>
          </a:ln>
        </p:spPr>
      </p:pic>
      <p:sp>
        <p:nvSpPr>
          <p:cNvPr id="9" name="TextBox 8"/>
          <p:cNvSpPr txBox="1"/>
          <p:nvPr/>
        </p:nvSpPr>
        <p:spPr>
          <a:xfrm>
            <a:off x="3698304" y="2108180"/>
            <a:ext cx="5105400" cy="3416320"/>
          </a:xfrm>
          <a:prstGeom prst="rect">
            <a:avLst/>
          </a:prstGeom>
          <a:noFill/>
        </p:spPr>
        <p:txBody>
          <a:bodyPr wrap="square" rtlCol="0">
            <a:spAutoFit/>
          </a:bodyPr>
          <a:lstStyle/>
          <a:p>
            <a:r>
              <a:rPr lang="en-US" b="1" dirty="0" smtClean="0">
                <a:solidFill>
                  <a:srgbClr val="0000FF"/>
                </a:solidFill>
              </a:rPr>
              <a:t>Notice the following: </a:t>
            </a:r>
          </a:p>
          <a:p>
            <a:pPr marL="285750" indent="-285750">
              <a:buFont typeface="Arial" pitchFamily="34" charset="0"/>
              <a:buChar char="•"/>
            </a:pPr>
            <a:r>
              <a:rPr lang="en-US" dirty="0" smtClean="0"/>
              <a:t>The demand for bread is inversely related to the price. This reflects the law of demand</a:t>
            </a:r>
          </a:p>
          <a:p>
            <a:pPr marL="285750" indent="-285750">
              <a:buFont typeface="Arial" pitchFamily="34" charset="0"/>
              <a:buChar char="•"/>
            </a:pPr>
            <a:r>
              <a:rPr lang="en-US" dirty="0" smtClean="0"/>
              <a:t>The slope of the curve is negative, this is reflected in the equation by the ‘-’ sign in front of the ‘b’ variable.</a:t>
            </a:r>
          </a:p>
          <a:p>
            <a:pPr marL="285750" indent="-285750">
              <a:buFont typeface="Arial" pitchFamily="34" charset="0"/>
              <a:buChar char="•"/>
            </a:pPr>
            <a:r>
              <a:rPr lang="en-US" dirty="0" smtClean="0"/>
              <a:t>For every $1 increase in price, </a:t>
            </a:r>
            <a:r>
              <a:rPr lang="en-US" dirty="0" err="1" smtClean="0"/>
              <a:t>Qd</a:t>
            </a:r>
            <a:r>
              <a:rPr lang="en-US" dirty="0" smtClean="0"/>
              <a:t> decreases by 50 loaves. </a:t>
            </a:r>
          </a:p>
          <a:p>
            <a:pPr marL="285750" indent="-285750">
              <a:buFont typeface="Arial" pitchFamily="34" charset="0"/>
              <a:buChar char="•"/>
            </a:pPr>
            <a:r>
              <a:rPr lang="en-US" dirty="0" smtClean="0"/>
              <a:t>50 is NOT the slope of demand, however, rather, it is the ‘run over rise’. In other words, the ‘b’ variable tells us the change in quantity resulting from a particular change in price.</a:t>
            </a:r>
            <a:endParaRPr lang="en-US" dirty="0"/>
          </a:p>
        </p:txBody>
      </p:sp>
      <mc:AlternateContent xmlns:mc="http://schemas.openxmlformats.org/markup-compatibility/2006" xmlns:a14="http://schemas.microsoft.com/office/drawing/2010/main">
        <mc:Choice Requires="a14">
          <p:sp>
            <p:nvSpPr>
              <p:cNvPr id="10" name="Rectangle 9"/>
              <p:cNvSpPr/>
              <p:nvPr/>
            </p:nvSpPr>
            <p:spPr>
              <a:xfrm>
                <a:off x="1615785" y="2809845"/>
                <a:ext cx="2182008" cy="400110"/>
              </a:xfrm>
              <a:prstGeom prst="rect">
                <a:avLst/>
              </a:prstGeom>
            </p:spPr>
            <p:txBody>
              <a:bodyPr wrap="none">
                <a:spAutoFit/>
              </a:bodyPr>
              <a:lstStyle/>
              <a:p>
                <a:pPr algn="ctr"/>
                <a14:m>
                  <m:oMathPara xmlns="" xmlns:m="http://schemas.openxmlformats.org/officeDocument/2006/math">
                    <m:oMathParaPr>
                      <m:jc m:val="centerGroup"/>
                    </m:oMathParaPr>
                    <m:oMath xmlns:m="http://schemas.openxmlformats.org/officeDocument/2006/math">
                      <m:r>
                        <a:rPr lang="en-US" sz="2000" b="1" i="1" smtClean="0">
                          <a:solidFill>
                            <a:srgbClr val="FF0000"/>
                          </a:solidFill>
                          <a:latin typeface="Cambria Math"/>
                        </a:rPr>
                        <m:t>𝑸𝒅</m:t>
                      </m:r>
                      <m:r>
                        <a:rPr lang="en-US" sz="2000" b="1" i="1" smtClean="0">
                          <a:solidFill>
                            <a:srgbClr val="FF0000"/>
                          </a:solidFill>
                          <a:latin typeface="Cambria Math"/>
                        </a:rPr>
                        <m:t>=</m:t>
                      </m:r>
                      <m:r>
                        <a:rPr lang="en-US" sz="2000" b="1" i="1" smtClean="0">
                          <a:solidFill>
                            <a:srgbClr val="FF0000"/>
                          </a:solidFill>
                          <a:latin typeface="Cambria Math"/>
                        </a:rPr>
                        <m:t>𝟔𝟎𝟎</m:t>
                      </m:r>
                      <m:r>
                        <a:rPr lang="en-US" sz="2000" b="1" i="1">
                          <a:solidFill>
                            <a:srgbClr val="FF0000"/>
                          </a:solidFill>
                          <a:latin typeface="Cambria Math"/>
                        </a:rPr>
                        <m:t>−</m:t>
                      </m:r>
                      <m:r>
                        <a:rPr lang="en-US" sz="2000" b="1" i="1">
                          <a:solidFill>
                            <a:srgbClr val="FF0000"/>
                          </a:solidFill>
                          <a:latin typeface="Cambria Math"/>
                        </a:rPr>
                        <m:t>𝟓𝟎</m:t>
                      </m:r>
                      <m:r>
                        <a:rPr lang="en-US" sz="2000" b="1" i="1">
                          <a:solidFill>
                            <a:srgbClr val="FF0000"/>
                          </a:solidFill>
                          <a:latin typeface="Cambria Math"/>
                        </a:rPr>
                        <m:t>𝑷</m:t>
                      </m:r>
                    </m:oMath>
                  </m:oMathPara>
                </a14:m>
                <a:endParaRPr lang="en-US" sz="2000" b="1" i="1" dirty="0">
                  <a:solidFill>
                    <a:srgbClr val="FF000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1615785" y="2809845"/>
                <a:ext cx="2182008" cy="400110"/>
              </a:xfrm>
              <a:prstGeom prst="rect">
                <a:avLst/>
              </a:prstGeom>
              <a:blipFill rotWithShape="1">
                <a:blip r:embed="rId4"/>
                <a:stretch>
                  <a:fillRect l="-838" b="-12121"/>
                </a:stretch>
              </a:blipFill>
            </p:spPr>
            <p:txBody>
              <a:bodyPr/>
              <a:lstStyle/>
              <a:p>
                <a:r>
                  <a:rPr lang="en-US">
                    <a:noFill/>
                  </a:rPr>
                  <a:t> </a:t>
                </a:r>
              </a:p>
            </p:txBody>
          </p:sp>
        </mc:Fallback>
      </mc:AlternateContent>
      <p:sp>
        <p:nvSpPr>
          <p:cNvPr id="11" name="Rectangle 10"/>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20"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21" name="Rectangle 20"/>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Markets</a:t>
            </a:r>
            <a:endParaRPr lang="en-US" sz="1400" i="1" dirty="0">
              <a:latin typeface="Lucida Sans - 18"/>
            </a:endParaRPr>
          </a:p>
        </p:txBody>
      </p:sp>
      <p:sp>
        <p:nvSpPr>
          <p:cNvPr id="3" name="TextBox 2"/>
          <p:cNvSpPr txBox="1"/>
          <p:nvPr/>
        </p:nvSpPr>
        <p:spPr>
          <a:xfrm>
            <a:off x="0" y="723900"/>
            <a:ext cx="8727504" cy="1292662"/>
          </a:xfrm>
          <a:prstGeom prst="rect">
            <a:avLst/>
          </a:prstGeom>
          <a:noFill/>
        </p:spPr>
        <p:txBody>
          <a:bodyPr wrap="square" rtlCol="0">
            <a:spAutoFit/>
          </a:bodyPr>
          <a:lstStyle/>
          <a:p>
            <a:r>
              <a:rPr lang="en-US" sz="2400" dirty="0" smtClean="0">
                <a:solidFill>
                  <a:srgbClr val="FF0000"/>
                </a:solidFill>
              </a:rPr>
              <a:t>Markets – where buyers and sellers meet</a:t>
            </a:r>
          </a:p>
          <a:p>
            <a:r>
              <a:rPr lang="en-US" dirty="0" smtClean="0"/>
              <a:t>Recall from your introductory unit that </a:t>
            </a:r>
            <a:r>
              <a:rPr lang="en-US" i="1" dirty="0" smtClean="0"/>
              <a:t>the market system</a:t>
            </a:r>
            <a:r>
              <a:rPr lang="en-US" dirty="0" smtClean="0"/>
              <a:t> is that which most economies today are based on. Markets come in many forms, but most can be characterized as one of the following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704225481"/>
              </p:ext>
            </p:extLst>
          </p:nvPr>
        </p:nvGraphicFramePr>
        <p:xfrm>
          <a:off x="17774" y="2016561"/>
          <a:ext cx="9126225" cy="3665419"/>
        </p:xfrm>
        <a:graphic>
          <a:graphicData uri="http://schemas.openxmlformats.org/drawingml/2006/table">
            <a:tbl>
              <a:tblPr firstRow="1" bandRow="1">
                <a:tableStyleId>{5C22544A-7EE6-4342-B048-85BDC9FD1C3A}</a:tableStyleId>
              </a:tblPr>
              <a:tblGrid>
                <a:gridCol w="1658626"/>
                <a:gridCol w="3429000"/>
                <a:gridCol w="4038599"/>
              </a:tblGrid>
              <a:tr h="387229">
                <a:tc>
                  <a:txBody>
                    <a:bodyPr/>
                    <a:lstStyle/>
                    <a:p>
                      <a:pPr algn="ctr"/>
                      <a:r>
                        <a:rPr lang="en-US" dirty="0" smtClean="0"/>
                        <a:t>Type</a:t>
                      </a:r>
                      <a:endParaRPr lang="en-US" dirty="0"/>
                    </a:p>
                  </a:txBody>
                  <a:tcPr anchor="ctr"/>
                </a:tc>
                <a:tc>
                  <a:txBody>
                    <a:bodyPr/>
                    <a:lstStyle/>
                    <a:p>
                      <a:pPr algn="ctr"/>
                      <a:r>
                        <a:rPr lang="en-US" dirty="0" smtClean="0"/>
                        <a:t>Resource</a:t>
                      </a:r>
                      <a:r>
                        <a:rPr lang="en-US" baseline="0" dirty="0" smtClean="0"/>
                        <a:t> Market</a:t>
                      </a:r>
                      <a:endParaRPr lang="en-US" dirty="0"/>
                    </a:p>
                  </a:txBody>
                  <a:tcPr anchor="ctr"/>
                </a:tc>
                <a:tc>
                  <a:txBody>
                    <a:bodyPr/>
                    <a:lstStyle/>
                    <a:p>
                      <a:pPr algn="ctr"/>
                      <a:r>
                        <a:rPr lang="en-US" dirty="0" smtClean="0"/>
                        <a:t>Product Market</a:t>
                      </a:r>
                      <a:endParaRPr lang="en-US" dirty="0"/>
                    </a:p>
                  </a:txBody>
                  <a:tcPr anchor="ctr"/>
                </a:tc>
              </a:tr>
              <a:tr h="668369">
                <a:tc>
                  <a:txBody>
                    <a:bodyPr/>
                    <a:lstStyle/>
                    <a:p>
                      <a:pPr algn="ctr"/>
                      <a:r>
                        <a:rPr lang="en-US" sz="1600" b="1" dirty="0" smtClean="0">
                          <a:solidFill>
                            <a:srgbClr val="FF0000"/>
                          </a:solidFill>
                        </a:rPr>
                        <a:t>What gets</a:t>
                      </a:r>
                      <a:r>
                        <a:rPr lang="en-US" sz="1600" b="1" baseline="0" dirty="0" smtClean="0">
                          <a:solidFill>
                            <a:srgbClr val="FF0000"/>
                          </a:solidFill>
                        </a:rPr>
                        <a:t> bought and sold?</a:t>
                      </a:r>
                      <a:endParaRPr lang="en-US" sz="1600" b="1" dirty="0">
                        <a:solidFill>
                          <a:srgbClr val="FF0000"/>
                        </a:solidFill>
                      </a:endParaRPr>
                    </a:p>
                  </a:txBody>
                  <a:tcPr anchor="ctr"/>
                </a:tc>
                <a:tc>
                  <a:txBody>
                    <a:bodyPr/>
                    <a:lstStyle/>
                    <a:p>
                      <a:pPr algn="ctr"/>
                      <a:r>
                        <a:rPr lang="en-US" dirty="0" smtClean="0"/>
                        <a:t>Land,</a:t>
                      </a:r>
                      <a:r>
                        <a:rPr lang="en-US" baseline="0" dirty="0" smtClean="0"/>
                        <a:t> Labor, Capital and Entrepreneurship</a:t>
                      </a:r>
                      <a:endParaRPr lang="en-US" dirty="0"/>
                    </a:p>
                  </a:txBody>
                  <a:tcPr anchor="ctr"/>
                </a:tc>
                <a:tc>
                  <a:txBody>
                    <a:bodyPr/>
                    <a:lstStyle/>
                    <a:p>
                      <a:pPr algn="ctr"/>
                      <a:r>
                        <a:rPr lang="en-US" dirty="0" smtClean="0"/>
                        <a:t>Goods and</a:t>
                      </a:r>
                      <a:r>
                        <a:rPr lang="en-US" baseline="0" dirty="0" smtClean="0"/>
                        <a:t> services</a:t>
                      </a:r>
                      <a:endParaRPr lang="en-US" dirty="0"/>
                    </a:p>
                  </a:txBody>
                  <a:tcPr anchor="ctr"/>
                </a:tc>
              </a:tr>
              <a:tr h="668369">
                <a:tc>
                  <a:txBody>
                    <a:bodyPr/>
                    <a:lstStyle/>
                    <a:p>
                      <a:pPr algn="ctr"/>
                      <a:r>
                        <a:rPr lang="en-US" b="1" dirty="0" smtClean="0">
                          <a:solidFill>
                            <a:srgbClr val="FF0000"/>
                          </a:solidFill>
                        </a:rPr>
                        <a:t>Who are the demanders?</a:t>
                      </a:r>
                    </a:p>
                  </a:txBody>
                  <a:tcPr anchor="ctr"/>
                </a:tc>
                <a:tc>
                  <a:txBody>
                    <a:bodyPr/>
                    <a:lstStyle/>
                    <a:p>
                      <a:pPr algn="ctr"/>
                      <a:r>
                        <a:rPr lang="en-US" dirty="0" smtClean="0"/>
                        <a:t>Business</a:t>
                      </a:r>
                      <a:r>
                        <a:rPr lang="en-US" baseline="0" dirty="0" smtClean="0"/>
                        <a:t> firms demand resources</a:t>
                      </a:r>
                      <a:endParaRPr lang="en-US" dirty="0"/>
                    </a:p>
                  </a:txBody>
                  <a:tcPr anchor="ctr"/>
                </a:tc>
                <a:tc>
                  <a:txBody>
                    <a:bodyPr/>
                    <a:lstStyle/>
                    <a:p>
                      <a:pPr algn="ctr"/>
                      <a:r>
                        <a:rPr lang="en-US" dirty="0" smtClean="0"/>
                        <a:t>House</a:t>
                      </a:r>
                      <a:r>
                        <a:rPr lang="en-US" baseline="0" dirty="0" smtClean="0"/>
                        <a:t>holds</a:t>
                      </a:r>
                      <a:endParaRPr lang="en-US" dirty="0"/>
                    </a:p>
                  </a:txBody>
                  <a:tcPr anchor="ctr"/>
                </a:tc>
              </a:tr>
              <a:tr h="668369">
                <a:tc>
                  <a:txBody>
                    <a:bodyPr/>
                    <a:lstStyle/>
                    <a:p>
                      <a:pPr algn="ctr"/>
                      <a:r>
                        <a:rPr lang="en-US" b="1" dirty="0" smtClean="0">
                          <a:solidFill>
                            <a:srgbClr val="FF0000"/>
                          </a:solidFill>
                        </a:rPr>
                        <a:t>Who are the suppliers?</a:t>
                      </a:r>
                    </a:p>
                  </a:txBody>
                  <a:tcPr anchor="ctr"/>
                </a:tc>
                <a:tc>
                  <a:txBody>
                    <a:bodyPr/>
                    <a:lstStyle/>
                    <a:p>
                      <a:pPr algn="ctr"/>
                      <a:r>
                        <a:rPr lang="en-US" dirty="0" smtClean="0"/>
                        <a:t>Households supply resources</a:t>
                      </a:r>
                      <a:endParaRPr lang="en-US" dirty="0"/>
                    </a:p>
                  </a:txBody>
                  <a:tcPr anchor="ctr"/>
                </a:tc>
                <a:tc>
                  <a:txBody>
                    <a:bodyPr/>
                    <a:lstStyle/>
                    <a:p>
                      <a:pPr algn="ctr"/>
                      <a:r>
                        <a:rPr lang="en-US" dirty="0" smtClean="0"/>
                        <a:t>Firms supply product made with the resources provided</a:t>
                      </a:r>
                      <a:r>
                        <a:rPr lang="en-US" baseline="0" dirty="0" smtClean="0"/>
                        <a:t> by households</a:t>
                      </a:r>
                      <a:endParaRPr lang="en-US" dirty="0"/>
                    </a:p>
                  </a:txBody>
                  <a:tcPr anchor="ctr"/>
                </a:tc>
              </a:tr>
              <a:tr h="668369">
                <a:tc>
                  <a:txBody>
                    <a:bodyPr/>
                    <a:lstStyle/>
                    <a:p>
                      <a:pPr algn="ctr"/>
                      <a:r>
                        <a:rPr lang="en-US" b="1" dirty="0" smtClean="0">
                          <a:solidFill>
                            <a:srgbClr val="FF0000"/>
                          </a:solidFill>
                        </a:rPr>
                        <a:t>Money</a:t>
                      </a:r>
                      <a:r>
                        <a:rPr lang="en-US" b="1" baseline="0" dirty="0" smtClean="0">
                          <a:solidFill>
                            <a:srgbClr val="FF0000"/>
                          </a:solidFill>
                        </a:rPr>
                        <a:t> flows…</a:t>
                      </a:r>
                      <a:endParaRPr lang="en-US" b="1" dirty="0" smtClean="0">
                        <a:solidFill>
                          <a:srgbClr val="FF0000"/>
                        </a:solidFill>
                      </a:endParaRPr>
                    </a:p>
                  </a:txBody>
                  <a:tcPr anchor="ctr"/>
                </a:tc>
                <a:tc>
                  <a:txBody>
                    <a:bodyPr/>
                    <a:lstStyle/>
                    <a:p>
                      <a:pPr algn="ctr"/>
                      <a:r>
                        <a:rPr lang="en-US" dirty="0" smtClean="0"/>
                        <a:t>From firms</a:t>
                      </a:r>
                      <a:r>
                        <a:rPr lang="en-US" baseline="0" dirty="0" smtClean="0"/>
                        <a:t> to households as wages, interest, rent and profits</a:t>
                      </a:r>
                      <a:endParaRPr lang="en-US" dirty="0"/>
                    </a:p>
                  </a:txBody>
                  <a:tcPr anchor="ctr"/>
                </a:tc>
                <a:tc>
                  <a:txBody>
                    <a:bodyPr/>
                    <a:lstStyle/>
                    <a:p>
                      <a:pPr algn="ctr"/>
                      <a:r>
                        <a:rPr lang="en-US" dirty="0" smtClean="0"/>
                        <a:t>From households</a:t>
                      </a:r>
                      <a:r>
                        <a:rPr lang="en-US" baseline="0" dirty="0" smtClean="0"/>
                        <a:t> to firms as expenditures (revenues for firms)</a:t>
                      </a:r>
                      <a:endParaRPr lang="en-US" dirty="0"/>
                    </a:p>
                  </a:txBody>
                  <a:tcPr anchor="ctr"/>
                </a:tc>
              </a:tr>
              <a:tr h="604714">
                <a:tc>
                  <a:txBody>
                    <a:bodyPr/>
                    <a:lstStyle/>
                    <a:p>
                      <a:pPr algn="ctr"/>
                      <a:r>
                        <a:rPr lang="en-US" b="1" dirty="0" smtClean="0">
                          <a:solidFill>
                            <a:srgbClr val="FF0000"/>
                          </a:solidFill>
                        </a:rPr>
                        <a:t>Examples</a:t>
                      </a:r>
                    </a:p>
                  </a:txBody>
                  <a:tcPr anchor="ctr"/>
                </a:tc>
                <a:tc>
                  <a:txBody>
                    <a:bodyPr/>
                    <a:lstStyle/>
                    <a:p>
                      <a:pPr algn="ctr"/>
                      <a:r>
                        <a:rPr lang="en-US" sz="1600" dirty="0" smtClean="0"/>
                        <a:t>The</a:t>
                      </a:r>
                      <a:r>
                        <a:rPr lang="en-US" sz="1600" baseline="0" dirty="0" smtClean="0"/>
                        <a:t> market for: bus drivers, waitresses, bankers, janitors</a:t>
                      </a:r>
                      <a:endParaRPr lang="en-US" sz="1600" dirty="0"/>
                    </a:p>
                  </a:txBody>
                  <a:tcPr anchor="ctr"/>
                </a:tc>
                <a:tc>
                  <a:txBody>
                    <a:bodyPr/>
                    <a:lstStyle/>
                    <a:p>
                      <a:pPr algn="ctr"/>
                      <a:r>
                        <a:rPr lang="en-US" sz="1600" dirty="0" smtClean="0"/>
                        <a:t>The markets for: bus journeys, restaurant meals, financial services, cleaning services</a:t>
                      </a:r>
                      <a:endParaRPr lang="en-US" sz="1600" dirty="0"/>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XhMQGmalnuk?version=3&amp;hl=en_US&amp;rel=0"/>
          <p:cNvPicPr>
            <a:picLocks noRot="1" noChangeAspect="1"/>
          </p:cNvPicPr>
          <p:nvPr>
            <a:quickTimeFile r:link="rId1"/>
          </p:nvPr>
        </p:nvPicPr>
        <p:blipFill>
          <a:blip r:embed="rId3"/>
          <a:stretch>
            <a:fillRect/>
          </a:stretch>
        </p:blipFill>
        <p:spPr>
          <a:xfrm>
            <a:off x="0" y="719526"/>
            <a:ext cx="9144000" cy="4229100"/>
          </a:xfrm>
          <a:prstGeom prst="rect">
            <a:avLst/>
          </a:prstGeom>
        </p:spPr>
      </p:pic>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7" name="Rectangle 6"/>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
        <p:nvSpPr>
          <p:cNvPr id="8" name="Rectangle 7"/>
          <p:cNvSpPr/>
          <p:nvPr/>
        </p:nvSpPr>
        <p:spPr>
          <a:xfrm>
            <a:off x="2781300" y="4991100"/>
            <a:ext cx="3581400" cy="646331"/>
          </a:xfrm>
          <a:prstGeom prst="rect">
            <a:avLst/>
          </a:prstGeom>
        </p:spPr>
        <p:txBody>
          <a:bodyPr wrap="square">
            <a:spAutoFit/>
          </a:bodyPr>
          <a:lstStyle/>
          <a:p>
            <a:pPr algn="ctr" fontAlgn="base"/>
            <a:r>
              <a:rPr lang="en-US" b="1" cap="all" dirty="0">
                <a:hlinkClick r:id="rId5" tooltip="Introduction to Linear Demand Equations"/>
              </a:rPr>
              <a:t>INTRODUCTION TO LINEAR DEMAND EQUATIONS</a:t>
            </a:r>
            <a:endParaRPr lang="en-US" b="1" cap="all" dirty="0"/>
          </a:p>
        </p:txBody>
      </p:sp>
    </p:spTree>
    <p:extLst>
      <p:ext uri="{BB962C8B-B14F-4D97-AF65-F5344CB8AC3E}">
        <p14:creationId xmlns:p14="http://schemas.microsoft.com/office/powerpoint/2010/main" val="9509415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0" y="723900"/>
                <a:ext cx="8803704" cy="4524315"/>
              </a:xfrm>
              <a:prstGeom prst="rect">
                <a:avLst/>
              </a:prstGeom>
              <a:noFill/>
            </p:spPr>
            <p:txBody>
              <a:bodyPr wrap="square" rtlCol="0">
                <a:spAutoFit/>
              </a:bodyPr>
              <a:lstStyle/>
              <a:p>
                <a:r>
                  <a:rPr lang="en-US" sz="2400" dirty="0" smtClean="0">
                    <a:solidFill>
                      <a:srgbClr val="FF0000"/>
                    </a:solidFill>
                  </a:rPr>
                  <a:t>Linear Demand Equations – changes in the ‘a’ variable</a:t>
                </a:r>
              </a:p>
              <a:p>
                <a:r>
                  <a:rPr lang="en-US" dirty="0" smtClean="0"/>
                  <a:t>As we learned earlier, a change in price causes a change in the quantity demanded. This relationship can clearly be seen in the graph on the previous slide. </a:t>
                </a:r>
              </a:p>
              <a:p>
                <a:pPr marL="285750" indent="-285750">
                  <a:buFont typeface="Arial" pitchFamily="34" charset="0"/>
                  <a:buChar char="•"/>
                </a:pPr>
                <a:r>
                  <a:rPr lang="en-US" dirty="0" smtClean="0"/>
                  <a:t>But what could cause a </a:t>
                </a:r>
                <a:r>
                  <a:rPr lang="en-US" i="1" dirty="0" smtClean="0"/>
                  <a:t>shift</a:t>
                </a:r>
                <a:r>
                  <a:rPr lang="en-US" dirty="0" smtClean="0"/>
                  <a:t> in the demand curve? </a:t>
                </a:r>
              </a:p>
              <a:p>
                <a:pPr marL="285750" indent="-285750">
                  <a:buFont typeface="Arial" pitchFamily="34" charset="0"/>
                  <a:buChar char="•"/>
                </a:pPr>
                <a:r>
                  <a:rPr lang="en-US" dirty="0" smtClean="0"/>
                  <a:t>And how does this affect the demand equation? </a:t>
                </a:r>
              </a:p>
              <a:p>
                <a:endParaRPr lang="en-US" dirty="0"/>
              </a:p>
              <a:p>
                <a:r>
                  <a:rPr lang="en-US" b="1" dirty="0" smtClean="0"/>
                  <a:t>A change in a non-price determinant of demand will change the ‘a’ variable. </a:t>
                </a:r>
              </a:p>
              <a:p>
                <a:pPr marL="285750" indent="-285750">
                  <a:buFont typeface="Arial" pitchFamily="34" charset="0"/>
                  <a:buChar char="•"/>
                </a:pPr>
                <a:r>
                  <a:rPr lang="en-US" dirty="0" smtClean="0"/>
                  <a:t>Assume the price of rice, a substitute for bread, falls. </a:t>
                </a:r>
              </a:p>
              <a:p>
                <a:pPr marL="285750" indent="-285750">
                  <a:buFont typeface="Arial" pitchFamily="34" charset="0"/>
                  <a:buChar char="•"/>
                </a:pPr>
                <a:r>
                  <a:rPr lang="en-US" dirty="0" smtClean="0"/>
                  <a:t>Demand for bread will decrease and the demand curve will shift. </a:t>
                </a:r>
              </a:p>
              <a:p>
                <a:pPr marL="285750" indent="-285750">
                  <a:buFont typeface="Arial" pitchFamily="34" charset="0"/>
                  <a:buChar char="•"/>
                </a:pPr>
                <a:r>
                  <a:rPr lang="en-US" b="1" dirty="0" smtClean="0"/>
                  <a:t>In the demand equation, this causes the ‘a’ variable to decrease. </a:t>
                </a:r>
                <a:r>
                  <a:rPr lang="en-US" dirty="0" smtClean="0"/>
                  <a:t>Assume the new equation is: </a:t>
                </a:r>
              </a:p>
              <a:p>
                <a:pPr algn="ctr"/>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FF0000"/>
                          </a:solidFill>
                          <a:latin typeface="Cambria Math"/>
                        </a:rPr>
                        <m:t>𝟓</m:t>
                      </m:r>
                      <m:r>
                        <a:rPr lang="en-US" b="1" i="1">
                          <a:solidFill>
                            <a:srgbClr val="FF0000"/>
                          </a:solidFill>
                          <a:latin typeface="Cambria Math"/>
                        </a:rPr>
                        <m:t>𝟎𝟎</m:t>
                      </m:r>
                      <m:r>
                        <a:rPr lang="en-US" b="1" i="1">
                          <a:solidFill>
                            <a:srgbClr val="0000FF"/>
                          </a:solidFill>
                          <a:latin typeface="Cambria Math"/>
                        </a:rPr>
                        <m:t>−</m:t>
                      </m:r>
                      <m:r>
                        <a:rPr lang="en-US" b="1" i="1">
                          <a:solidFill>
                            <a:srgbClr val="0000FF"/>
                          </a:solidFill>
                          <a:latin typeface="Cambria Math"/>
                        </a:rPr>
                        <m:t>𝟓𝟎</m:t>
                      </m:r>
                      <m:r>
                        <a:rPr lang="en-US" b="1" i="1">
                          <a:solidFill>
                            <a:srgbClr val="0000FF"/>
                          </a:solidFill>
                          <a:latin typeface="Cambria Math"/>
                        </a:rPr>
                        <m:t>𝑷</m:t>
                      </m:r>
                    </m:oMath>
                  </m:oMathPara>
                </a14:m>
                <a:endParaRPr lang="en-US" b="1" dirty="0">
                  <a:solidFill>
                    <a:srgbClr val="0000FF"/>
                  </a:solidFill>
                </a:endParaRPr>
              </a:p>
              <a:p>
                <a:endParaRPr lang="en-US" dirty="0" smtClean="0"/>
              </a:p>
              <a:p>
                <a:pPr algn="ctr"/>
                <a:r>
                  <a:rPr lang="en-US" sz="2400" i="1" dirty="0" smtClean="0">
                    <a:solidFill>
                      <a:schemeClr val="tx1">
                        <a:lumMod val="50000"/>
                        <a:lumOff val="50000"/>
                      </a:schemeClr>
                    </a:solidFill>
                  </a:rPr>
                  <a:t>Now less bread will be demanded at every price. The new Q-intercept is only 500 loaves. The demand curve will shift to the left</a:t>
                </a:r>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8803704" cy="4524315"/>
              </a:xfrm>
              <a:prstGeom prst="rect">
                <a:avLst/>
              </a:prstGeom>
              <a:blipFill rotWithShape="1">
                <a:blip r:embed="rId3"/>
                <a:stretch>
                  <a:fillRect l="-1039" t="-1078" r="-1247" b="-2156"/>
                </a:stretch>
              </a:blipFill>
            </p:spPr>
            <p:txBody>
              <a:bodyPr/>
              <a:lstStyle/>
              <a:p>
                <a:r>
                  <a:rPr lang="en-US">
                    <a:noFill/>
                  </a:rPr>
                  <a:t> </a:t>
                </a:r>
              </a:p>
            </p:txBody>
          </p:sp>
        </mc:Fallback>
      </mc:AlternateContent>
      <p:sp>
        <p:nvSpPr>
          <p:cNvPr id="8" name="Rectangle 7"/>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0" y="723900"/>
                <a:ext cx="8803704" cy="1046440"/>
              </a:xfrm>
              <a:prstGeom prst="rect">
                <a:avLst/>
              </a:prstGeom>
              <a:noFill/>
            </p:spPr>
            <p:txBody>
              <a:bodyPr wrap="square" rtlCol="0">
                <a:spAutoFit/>
              </a:bodyPr>
              <a:lstStyle/>
              <a:p>
                <a:r>
                  <a:rPr lang="en-US" sz="2400" dirty="0" smtClean="0">
                    <a:solidFill>
                      <a:srgbClr val="FF0000"/>
                    </a:solidFill>
                  </a:rPr>
                  <a:t>Linear Demand Equations – changes in the ‘a’ variable</a:t>
                </a:r>
              </a:p>
              <a:p>
                <a:r>
                  <a:rPr lang="en-US" dirty="0" smtClean="0"/>
                  <a:t>A decrease in demand for bread caused the ‘a’ variable to decrease:</a:t>
                </a:r>
                <a:endParaRPr lang="en-US" b="1" i="1" dirty="0" smtClean="0">
                  <a:solidFill>
                    <a:srgbClr val="0000FF"/>
                  </a:solidFill>
                  <a:latin typeface="Cambria Math"/>
                </a:endParaRPr>
              </a:p>
              <a:p>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𝑸𝒅</m:t>
                      </m:r>
                      <m:r>
                        <a:rPr lang="en-US" sz="2000" b="1" i="1">
                          <a:solidFill>
                            <a:srgbClr val="0000FF"/>
                          </a:solidFill>
                          <a:latin typeface="Cambria Math"/>
                        </a:rPr>
                        <m:t>=</m:t>
                      </m:r>
                      <m:r>
                        <a:rPr lang="en-US" sz="2000" b="1" i="1" smtClean="0">
                          <a:solidFill>
                            <a:srgbClr val="FF0000"/>
                          </a:solidFill>
                          <a:latin typeface="Cambria Math"/>
                        </a:rPr>
                        <m:t>𝟓</m:t>
                      </m:r>
                      <m:r>
                        <a:rPr lang="en-US" sz="2000" b="1" i="1">
                          <a:solidFill>
                            <a:srgbClr val="FF0000"/>
                          </a:solidFill>
                          <a:latin typeface="Cambria Math"/>
                        </a:rPr>
                        <m:t>𝟎𝟎</m:t>
                      </m:r>
                      <m:r>
                        <a:rPr lang="en-US" sz="2000" b="1" i="1">
                          <a:solidFill>
                            <a:srgbClr val="0000FF"/>
                          </a:solidFill>
                          <a:latin typeface="Cambria Math"/>
                        </a:rPr>
                        <m:t>−</m:t>
                      </m:r>
                      <m:r>
                        <a:rPr lang="en-US" sz="2000" b="1" i="1">
                          <a:solidFill>
                            <a:srgbClr val="0000FF"/>
                          </a:solidFill>
                          <a:latin typeface="Cambria Math"/>
                        </a:rPr>
                        <m:t>𝟓𝟎</m:t>
                      </m:r>
                      <m:r>
                        <a:rPr lang="en-US" sz="2000" b="1" i="1">
                          <a:solidFill>
                            <a:srgbClr val="0000FF"/>
                          </a:solidFill>
                          <a:latin typeface="Cambria Math"/>
                        </a:rPr>
                        <m:t>𝑷</m:t>
                      </m:r>
                    </m:oMath>
                  </m:oMathPara>
                </a14:m>
                <a:endParaRPr lang="en-US" sz="2000"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723900"/>
                <a:ext cx="8803704" cy="1046440"/>
              </a:xfrm>
              <a:prstGeom prst="rect">
                <a:avLst/>
              </a:prstGeom>
              <a:blipFill rotWithShape="1">
                <a:blip r:embed="rId3"/>
                <a:stretch>
                  <a:fillRect l="-1039" t="-4678" b="-4678"/>
                </a:stretch>
              </a:blipFill>
            </p:spPr>
            <p:txBody>
              <a:bodyPr/>
              <a:lstStyle/>
              <a:p>
                <a:r>
                  <a:rPr lang="en-US">
                    <a:noFill/>
                  </a:rPr>
                  <a:t> </a:t>
                </a:r>
              </a:p>
            </p:txBody>
          </p:sp>
        </mc:Fallback>
      </mc:AlternateContent>
      <p:pic>
        <p:nvPicPr>
          <p:cNvPr id="9" name="Picture 8"/>
          <p:cNvPicPr/>
          <p:nvPr/>
        </p:nvPicPr>
        <p:blipFill>
          <a:blip r:embed="rId4"/>
          <a:stretch>
            <a:fillRect/>
          </a:stretch>
        </p:blipFill>
        <p:spPr>
          <a:xfrm>
            <a:off x="0" y="1713865"/>
            <a:ext cx="4371340" cy="3810635"/>
          </a:xfrm>
          <a:prstGeom prst="rect">
            <a:avLst/>
          </a:prstGeom>
          <a:solidFill>
            <a:srgbClr val="FFFFFF"/>
          </a:solidFill>
          <a:ln>
            <a:noFill/>
            <a:prstDash/>
          </a:ln>
        </p:spPr>
      </p:pic>
      <p:sp>
        <p:nvSpPr>
          <p:cNvPr id="10" name="TextBox 9"/>
          <p:cNvSpPr txBox="1"/>
          <p:nvPr/>
        </p:nvSpPr>
        <p:spPr>
          <a:xfrm>
            <a:off x="4371340" y="1832670"/>
            <a:ext cx="4432364" cy="3539430"/>
          </a:xfrm>
          <a:prstGeom prst="rect">
            <a:avLst/>
          </a:prstGeom>
          <a:noFill/>
        </p:spPr>
        <p:txBody>
          <a:bodyPr wrap="square" rtlCol="0">
            <a:spAutoFit/>
          </a:bodyPr>
          <a:lstStyle/>
          <a:p>
            <a:r>
              <a:rPr lang="en-US" sz="1600" b="1" dirty="0" smtClean="0"/>
              <a:t>Notice the following:</a:t>
            </a:r>
          </a:p>
          <a:p>
            <a:pPr marL="285750" indent="-285750">
              <a:buFont typeface="Arial" pitchFamily="34" charset="0"/>
              <a:buChar char="•"/>
            </a:pPr>
            <a:r>
              <a:rPr lang="en-US" sz="1600" dirty="0" smtClean="0"/>
              <a:t>At each price, 100 fewer loaves are now demanded. In the original graph, 350 loaves were demanded at $5, now only 250 are demanded.</a:t>
            </a:r>
          </a:p>
          <a:p>
            <a:pPr marL="285750" indent="-285750">
              <a:buFont typeface="Arial" pitchFamily="34" charset="0"/>
              <a:buChar char="•"/>
            </a:pPr>
            <a:r>
              <a:rPr lang="en-US" sz="1600" dirty="0" smtClean="0"/>
              <a:t>Demand has decreased because a non-price determinant of demand changed (the price of a substitute decreased, so consumers switched to rice).</a:t>
            </a:r>
          </a:p>
          <a:p>
            <a:pPr marL="285750" indent="-285750">
              <a:buFont typeface="Arial" pitchFamily="34" charset="0"/>
              <a:buChar char="•"/>
            </a:pPr>
            <a:r>
              <a:rPr lang="en-US" sz="1600" dirty="0" smtClean="0"/>
              <a:t>The ‘b’ variable did not change, so the slope of the demand curve remained the same.</a:t>
            </a:r>
          </a:p>
          <a:p>
            <a:pPr marL="285750" indent="-285750">
              <a:buFont typeface="Arial" pitchFamily="34" charset="0"/>
              <a:buChar char="•"/>
            </a:pPr>
            <a:r>
              <a:rPr lang="en-US" sz="1600" dirty="0" smtClean="0"/>
              <a:t>The P-intercept decreased to $10. Now, at a price of $10, no bread is demanded, whereas before consumers would buy bread up to $12.</a:t>
            </a:r>
            <a:endParaRPr lang="en-US" sz="1600" dirty="0"/>
          </a:p>
        </p:txBody>
      </p:sp>
      <p:sp>
        <p:nvSpPr>
          <p:cNvPr id="11" name="Rectangle 10"/>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10" name="TextBox 9"/>
              <p:cNvSpPr txBox="1"/>
              <p:nvPr/>
            </p:nvSpPr>
            <p:spPr>
              <a:xfrm>
                <a:off x="0" y="723900"/>
                <a:ext cx="8932440" cy="5047536"/>
              </a:xfrm>
              <a:prstGeom prst="rect">
                <a:avLst/>
              </a:prstGeom>
              <a:noFill/>
            </p:spPr>
            <p:txBody>
              <a:bodyPr wrap="square" rtlCol="0">
                <a:spAutoFit/>
              </a:bodyPr>
              <a:lstStyle/>
              <a:p>
                <a:r>
                  <a:rPr lang="en-US" sz="2400" dirty="0" smtClean="0">
                    <a:solidFill>
                      <a:srgbClr val="FF0000"/>
                    </a:solidFill>
                  </a:rPr>
                  <a:t>Linear Demand Equations – changes in the ‘b’ variable</a:t>
                </a:r>
              </a:p>
              <a:p>
                <a:r>
                  <a:rPr lang="en-US" dirty="0" smtClean="0"/>
                  <a:t>The ‘b’ variable in the demand equation is an indicator of the responsiveness of consumers to price changes. </a:t>
                </a:r>
              </a:p>
              <a:p>
                <a:pPr marL="285750" indent="-285750">
                  <a:buFont typeface="Arial" pitchFamily="34" charset="0"/>
                  <a:buChar char="•"/>
                </a:pPr>
                <a:r>
                  <a:rPr lang="en-US" dirty="0" smtClean="0"/>
                  <a:t>If something causes consumers to be </a:t>
                </a:r>
                <a:r>
                  <a:rPr lang="en-US" i="1" dirty="0" smtClean="0"/>
                  <a:t>more</a:t>
                </a:r>
                <a:r>
                  <a:rPr lang="en-US" dirty="0" smtClean="0"/>
                  <a:t> </a:t>
                </a:r>
                <a:r>
                  <a:rPr lang="en-US" i="1" dirty="0" smtClean="0"/>
                  <a:t>responsive</a:t>
                </a:r>
                <a:r>
                  <a:rPr lang="en-US" dirty="0" smtClean="0"/>
                  <a:t> to price changes, the ‘b’ variable will increase</a:t>
                </a:r>
              </a:p>
              <a:p>
                <a:pPr marL="285750" indent="-285750">
                  <a:buFont typeface="Arial" pitchFamily="34" charset="0"/>
                  <a:buChar char="•"/>
                </a:pPr>
                <a:r>
                  <a:rPr lang="en-US" dirty="0" smtClean="0"/>
                  <a:t>If something causes consumers to be </a:t>
                </a:r>
                <a:r>
                  <a:rPr lang="en-US" i="1" dirty="0" smtClean="0"/>
                  <a:t>less responsive </a:t>
                </a:r>
                <a:r>
                  <a:rPr lang="en-US" dirty="0" smtClean="0"/>
                  <a:t>to price changes, the ‘b’ variable will decrease</a:t>
                </a:r>
              </a:p>
              <a:p>
                <a:pPr marL="285750" indent="-285750">
                  <a:buFont typeface="Arial" pitchFamily="34" charset="0"/>
                  <a:buChar char="•"/>
                </a:pPr>
                <a:endParaRPr lang="en-US" dirty="0"/>
              </a:p>
              <a:p>
                <a:r>
                  <a:rPr lang="en-US" dirty="0" smtClean="0"/>
                  <a:t>Assume several bakeries have shut down in the village and only one remains. Consumers now have less choice and must buy their bread form that bakery, therefore they become less responsive to price changes. The ‘b’ variable in the equation will decrease to 30</a:t>
                </a:r>
              </a:p>
              <a:p>
                <a:endParaRPr lang="en-US" i="1" dirty="0" smtClean="0">
                  <a:solidFill>
                    <a:srgbClr val="0000FF"/>
                  </a:solidFill>
                  <a:latin typeface="Cambria Math"/>
                </a:endParaRPr>
              </a:p>
              <a:p>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𝑸𝒅</m:t>
                      </m:r>
                      <m:r>
                        <a:rPr lang="en-US" sz="2000" b="1" i="1">
                          <a:solidFill>
                            <a:srgbClr val="0000FF"/>
                          </a:solidFill>
                          <a:latin typeface="Cambria Math"/>
                        </a:rPr>
                        <m:t>=</m:t>
                      </m:r>
                      <m:r>
                        <a:rPr lang="en-US" sz="2000" b="1" i="1" smtClean="0">
                          <a:solidFill>
                            <a:srgbClr val="0000FF"/>
                          </a:solidFill>
                          <a:latin typeface="Cambria Math"/>
                        </a:rPr>
                        <m:t>𝟔𝟎𝟎</m:t>
                      </m:r>
                      <m:r>
                        <a:rPr lang="en-US" sz="2000" b="1" i="1">
                          <a:solidFill>
                            <a:srgbClr val="0000FF"/>
                          </a:solidFill>
                          <a:latin typeface="Cambria Math"/>
                        </a:rPr>
                        <m:t>−</m:t>
                      </m:r>
                      <m:r>
                        <a:rPr lang="en-US" sz="2000" b="1" i="1" smtClean="0">
                          <a:solidFill>
                            <a:srgbClr val="FF0000"/>
                          </a:solidFill>
                          <a:latin typeface="Cambria Math"/>
                        </a:rPr>
                        <m:t>𝟑</m:t>
                      </m:r>
                      <m:r>
                        <a:rPr lang="en-US" sz="2000" b="1" i="1">
                          <a:solidFill>
                            <a:srgbClr val="FF0000"/>
                          </a:solidFill>
                          <a:latin typeface="Cambria Math"/>
                        </a:rPr>
                        <m:t>𝟎</m:t>
                      </m:r>
                      <m:r>
                        <a:rPr lang="en-US" sz="2000" b="1" i="1">
                          <a:solidFill>
                            <a:srgbClr val="0000FF"/>
                          </a:solidFill>
                          <a:latin typeface="Cambria Math"/>
                        </a:rPr>
                        <m:t>𝑷</m:t>
                      </m:r>
                    </m:oMath>
                  </m:oMathPara>
                </a14:m>
                <a:endParaRPr lang="en-US" sz="2000" b="1" dirty="0" smtClean="0">
                  <a:solidFill>
                    <a:srgbClr val="0000FF"/>
                  </a:solidFill>
                </a:endParaRPr>
              </a:p>
              <a:p>
                <a:endParaRPr lang="en-US" sz="2000" b="1" dirty="0" smtClean="0">
                  <a:solidFill>
                    <a:srgbClr val="0000FF"/>
                  </a:solidFill>
                </a:endParaRPr>
              </a:p>
              <a:p>
                <a:pPr algn="ctr"/>
                <a:r>
                  <a:rPr lang="en-US" sz="2000" i="1" dirty="0" smtClean="0">
                    <a:solidFill>
                      <a:schemeClr val="tx1">
                        <a:lumMod val="50000"/>
                        <a:lumOff val="50000"/>
                      </a:schemeClr>
                    </a:solidFill>
                  </a:rPr>
                  <a:t>Now, for every $1 increase in price, consumers will demand 30 fewer loaves, instead of 50. The Q-intercept will remain the same (600) but the demand curve will be steeper, indicating consumers are less responsive to price changes</a:t>
                </a:r>
                <a:endParaRPr lang="en-US" sz="2000" i="1" dirty="0">
                  <a:solidFill>
                    <a:schemeClr val="tx1">
                      <a:lumMod val="50000"/>
                      <a:lumOff val="50000"/>
                    </a:schemeClr>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0" y="723900"/>
                <a:ext cx="8932440" cy="5047536"/>
              </a:xfrm>
              <a:prstGeom prst="rect">
                <a:avLst/>
              </a:prstGeom>
              <a:blipFill rotWithShape="1">
                <a:blip r:embed="rId3"/>
                <a:stretch>
                  <a:fillRect l="-1024" t="-966" r="-887" b="-1208"/>
                </a:stretch>
              </a:blipFill>
            </p:spPr>
            <p:txBody>
              <a:bodyPr/>
              <a:lstStyle/>
              <a:p>
                <a:r>
                  <a:rPr lang="en-US">
                    <a:noFill/>
                  </a:rPr>
                  <a:t> </a:t>
                </a:r>
              </a:p>
            </p:txBody>
          </p:sp>
        </mc:Fallback>
      </mc:AlternateContent>
      <p:sp>
        <p:nvSpPr>
          <p:cNvPr id="11" name="Rectangle 10"/>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0" y="723900"/>
                <a:ext cx="8803704" cy="1046440"/>
              </a:xfrm>
              <a:prstGeom prst="rect">
                <a:avLst/>
              </a:prstGeom>
              <a:noFill/>
            </p:spPr>
            <p:txBody>
              <a:bodyPr wrap="square" rtlCol="0">
                <a:spAutoFit/>
              </a:bodyPr>
              <a:lstStyle/>
              <a:p>
                <a:r>
                  <a:rPr lang="en-US" sz="2400" dirty="0" smtClean="0">
                    <a:solidFill>
                      <a:srgbClr val="FF0000"/>
                    </a:solidFill>
                  </a:rPr>
                  <a:t>Linear Demand Equations – changes in the ‘b’ variable</a:t>
                </a:r>
              </a:p>
              <a:p>
                <a:r>
                  <a:rPr lang="en-US" dirty="0" smtClean="0"/>
                  <a:t>The ‘b’ variable has decreased. The new demand curve should reflect this change</a:t>
                </a:r>
                <a:endParaRPr lang="en-US" i="1" dirty="0" smtClean="0">
                  <a:solidFill>
                    <a:srgbClr val="0000FF"/>
                  </a:solidFill>
                  <a:latin typeface="Cambria Math"/>
                </a:endParaRPr>
              </a:p>
              <a:p>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𝑸𝒅</m:t>
                      </m:r>
                      <m:r>
                        <a:rPr lang="en-US" sz="2000" b="1" i="1">
                          <a:solidFill>
                            <a:srgbClr val="0000FF"/>
                          </a:solidFill>
                          <a:latin typeface="Cambria Math"/>
                        </a:rPr>
                        <m:t>=</m:t>
                      </m:r>
                      <m:r>
                        <a:rPr lang="en-US" sz="2000" b="1" i="1" smtClean="0">
                          <a:solidFill>
                            <a:srgbClr val="0000FF"/>
                          </a:solidFill>
                          <a:latin typeface="Cambria Math"/>
                        </a:rPr>
                        <m:t>𝟔𝟎𝟎</m:t>
                      </m:r>
                      <m:r>
                        <a:rPr lang="en-US" sz="2000" b="1" i="1">
                          <a:solidFill>
                            <a:srgbClr val="0000FF"/>
                          </a:solidFill>
                          <a:latin typeface="Cambria Math"/>
                        </a:rPr>
                        <m:t>−</m:t>
                      </m:r>
                      <m:r>
                        <a:rPr lang="en-US" sz="2000" b="1" i="1" smtClean="0">
                          <a:solidFill>
                            <a:srgbClr val="FF0000"/>
                          </a:solidFill>
                          <a:latin typeface="Cambria Math"/>
                        </a:rPr>
                        <m:t>𝟑</m:t>
                      </m:r>
                      <m:r>
                        <a:rPr lang="en-US" sz="2000" b="1" i="1">
                          <a:solidFill>
                            <a:srgbClr val="FF0000"/>
                          </a:solidFill>
                          <a:latin typeface="Cambria Math"/>
                        </a:rPr>
                        <m:t>𝟎</m:t>
                      </m:r>
                      <m:r>
                        <a:rPr lang="en-US" sz="2000" b="1" i="1">
                          <a:solidFill>
                            <a:srgbClr val="0000FF"/>
                          </a:solidFill>
                          <a:latin typeface="Cambria Math"/>
                        </a:rPr>
                        <m:t>𝑷</m:t>
                      </m:r>
                    </m:oMath>
                  </m:oMathPara>
                </a14:m>
                <a:endParaRPr lang="en-US" sz="2000" b="1" dirty="0" smtClean="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723900"/>
                <a:ext cx="8803704" cy="1046440"/>
              </a:xfrm>
              <a:prstGeom prst="rect">
                <a:avLst/>
              </a:prstGeom>
              <a:blipFill rotWithShape="1">
                <a:blip r:embed="rId3"/>
                <a:stretch>
                  <a:fillRect l="-1039" t="-4678" b="-4678"/>
                </a:stretch>
              </a:blipFill>
            </p:spPr>
            <p:txBody>
              <a:bodyPr/>
              <a:lstStyle/>
              <a:p>
                <a:r>
                  <a:rPr lang="en-US">
                    <a:noFill/>
                  </a:rPr>
                  <a:t> </a:t>
                </a:r>
              </a:p>
            </p:txBody>
          </p:sp>
        </mc:Fallback>
      </mc:AlternateContent>
      <p:pic>
        <p:nvPicPr>
          <p:cNvPr id="9" name="Picture 8"/>
          <p:cNvPicPr/>
          <p:nvPr/>
        </p:nvPicPr>
        <p:blipFill>
          <a:blip r:embed="rId4"/>
          <a:stretch>
            <a:fillRect/>
          </a:stretch>
        </p:blipFill>
        <p:spPr>
          <a:xfrm>
            <a:off x="47901" y="2019300"/>
            <a:ext cx="4143099" cy="3611670"/>
          </a:xfrm>
          <a:prstGeom prst="rect">
            <a:avLst/>
          </a:prstGeom>
          <a:solidFill>
            <a:srgbClr val="FFFFFF"/>
          </a:solidFill>
          <a:ln>
            <a:noFill/>
            <a:prstDash/>
          </a:ln>
        </p:spPr>
      </p:pic>
      <mc:AlternateContent xmlns:mc="http://schemas.openxmlformats.org/markup-compatibility/2006" xmlns:a14="http://schemas.microsoft.com/office/drawing/2010/main">
        <mc:Choice Requires="a14">
          <p:sp>
            <p:nvSpPr>
              <p:cNvPr id="11" name="TextBox 10"/>
              <p:cNvSpPr txBox="1"/>
              <p:nvPr/>
            </p:nvSpPr>
            <p:spPr>
              <a:xfrm>
                <a:off x="4125432" y="1790700"/>
                <a:ext cx="4807007" cy="3877985"/>
              </a:xfrm>
              <a:prstGeom prst="rect">
                <a:avLst/>
              </a:prstGeom>
              <a:noFill/>
            </p:spPr>
            <p:txBody>
              <a:bodyPr wrap="square" rtlCol="0">
                <a:spAutoFit/>
              </a:bodyPr>
              <a:lstStyle/>
              <a:p>
                <a:r>
                  <a:rPr lang="en-US" sz="1600" b="1" dirty="0" smtClean="0"/>
                  <a:t>Notice the following:</a:t>
                </a:r>
              </a:p>
              <a:p>
                <a:pPr marL="285750" indent="-285750">
                  <a:buFont typeface="Arial" pitchFamily="34" charset="0"/>
                  <a:buChar char="•"/>
                </a:pPr>
                <a:r>
                  <a:rPr lang="en-US" sz="1600" dirty="0" smtClean="0"/>
                  <a:t>Consumers are less responsive to price changes now. </a:t>
                </a:r>
              </a:p>
              <a:p>
                <a:pPr marL="285750" indent="-285750">
                  <a:buFont typeface="Arial" pitchFamily="34" charset="0"/>
                  <a:buChar char="•"/>
                </a:pPr>
                <a:r>
                  <a:rPr lang="en-US" sz="1600" dirty="0" smtClean="0"/>
                  <a:t>As the price rises from $0 to $5 per loaf, now consumers will still demand 450 loaves, whereas in the original graph they would have only demanded 350 loaves.</a:t>
                </a:r>
              </a:p>
              <a:p>
                <a:pPr marL="285750" indent="-285750">
                  <a:buFont typeface="Arial" pitchFamily="34" charset="0"/>
                  <a:buChar char="•"/>
                </a:pPr>
                <a:r>
                  <a:rPr lang="en-US" sz="1600" dirty="0" smtClean="0"/>
                  <a:t>Demand for bread has </a:t>
                </a:r>
                <a:r>
                  <a:rPr lang="en-US" sz="1600" i="1" dirty="0" smtClean="0"/>
                  <a:t>increased</a:t>
                </a:r>
                <a:r>
                  <a:rPr lang="en-US" sz="1600" dirty="0" smtClean="0"/>
                  <a:t> because there are fewer substitutes in this village. </a:t>
                </a:r>
              </a:p>
              <a:p>
                <a:pPr marL="285750" indent="-285750">
                  <a:buFont typeface="Arial" pitchFamily="34" charset="0"/>
                  <a:buChar char="•"/>
                </a:pPr>
                <a:r>
                  <a:rPr lang="en-US" sz="1600" dirty="0" smtClean="0"/>
                  <a:t>The new P-intercept is not visible on the graph, but it can easily be calculated. Set Q to zero and solve for P</a:t>
                </a:r>
              </a:p>
              <a:p>
                <a:pPr algn="ctr"/>
                <a:r>
                  <a:rPr lang="en-US" b="1" dirty="0" smtClean="0">
                    <a:solidFill>
                      <a:srgbClr val="0000FF"/>
                    </a:solidFill>
                  </a:rPr>
                  <a:t>0</a:t>
                </a:r>
                <a14:m>
                  <m:oMath xmlns="" xmlns:m="http://schemas.openxmlformats.org/officeDocument/2006/math">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smtClean="0">
                        <a:solidFill>
                          <a:srgbClr val="0000FF"/>
                        </a:solidFill>
                        <a:latin typeface="Cambria Math"/>
                      </a:rPr>
                      <m:t>𝟑𝟎</m:t>
                    </m:r>
                    <m:r>
                      <a:rPr lang="en-US" b="1" i="1">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𝟐𝟎</m:t>
                    </m:r>
                  </m:oMath>
                </a14:m>
                <a:endParaRPr lang="en-US" b="1" dirty="0" smtClean="0">
                  <a:solidFill>
                    <a:srgbClr val="0000FF"/>
                  </a:solidFill>
                </a:endParaRPr>
              </a:p>
              <a:p>
                <a:pPr algn="ctr"/>
                <a:r>
                  <a:rPr lang="en-US" i="1" dirty="0" smtClean="0">
                    <a:solidFill>
                      <a:srgbClr val="0000FF"/>
                    </a:solidFill>
                  </a:rPr>
                  <a:t>Now, at a price of $20, zero loaves will be demanded</a:t>
                </a:r>
                <a:endParaRPr lang="en-US" i="1" dirty="0">
                  <a:solidFill>
                    <a:srgbClr val="0000FF"/>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125432" y="1790700"/>
                <a:ext cx="4807007" cy="3877985"/>
              </a:xfrm>
              <a:prstGeom prst="rect">
                <a:avLst/>
              </a:prstGeom>
              <a:blipFill rotWithShape="1">
                <a:blip r:embed="rId5"/>
                <a:stretch>
                  <a:fillRect l="-761" t="-472" b="-1572"/>
                </a:stretch>
              </a:blipFill>
            </p:spPr>
            <p:txBody>
              <a:bodyPr/>
              <a:lstStyle/>
              <a:p>
                <a:r>
                  <a:rPr lang="en-US">
                    <a:noFill/>
                  </a:rPr>
                  <a:t> </a:t>
                </a:r>
              </a:p>
            </p:txBody>
          </p:sp>
        </mc:Fallback>
      </mc:AlternateContent>
      <p:sp>
        <p:nvSpPr>
          <p:cNvPr id="13" name="Rectangle 12"/>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spTree>
    <p:extLst>
      <p:ext uri="{BB962C8B-B14F-4D97-AF65-F5344CB8AC3E}">
        <p14:creationId xmlns:p14="http://schemas.microsoft.com/office/powerpoint/2010/main" val="150543118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8277" y="4991100"/>
            <a:ext cx="3113314" cy="646331"/>
          </a:xfrm>
          <a:prstGeom prst="rect">
            <a:avLst/>
          </a:prstGeom>
        </p:spPr>
        <p:txBody>
          <a:bodyPr wrap="square">
            <a:spAutoFit/>
          </a:bodyPr>
          <a:lstStyle/>
          <a:p>
            <a:pPr algn="ctr" fontAlgn="base"/>
            <a:r>
              <a:rPr lang="en-US" b="1" cap="all" dirty="0">
                <a:hlinkClick r:id="rId3" tooltip="Linear Demand Equations – Shifts in Demand"/>
              </a:rPr>
              <a:t>LINEAR DEMAND EQUATIONS – SHIFTS IN DEMAND</a:t>
            </a:r>
            <a:endParaRPr lang="en-US" b="1" cap="all" dirty="0"/>
          </a:p>
        </p:txBody>
      </p:sp>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7" name="Rectangle 6"/>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Demand Equations</a:t>
            </a:r>
            <a:endParaRPr lang="en-US" sz="1400" i="1" dirty="0">
              <a:latin typeface="Lucida Sans - 18"/>
            </a:endParaRPr>
          </a:p>
        </p:txBody>
      </p:sp>
      <p:pic>
        <p:nvPicPr>
          <p:cNvPr id="8" name="O1FjOdWWEFw?version=3&amp;hl=en_US&amp;rel=0"/>
          <p:cNvPicPr>
            <a:picLocks noRot="1" noChangeAspect="1"/>
          </p:cNvPicPr>
          <p:nvPr>
            <a:quickTimeFile r:link="rId1"/>
          </p:nvPr>
        </p:nvPicPr>
        <p:blipFill>
          <a:blip r:embed="rId5"/>
          <a:stretch>
            <a:fillRect/>
          </a:stretch>
        </p:blipFill>
        <p:spPr>
          <a:xfrm>
            <a:off x="0" y="689838"/>
            <a:ext cx="9144000" cy="4225062"/>
          </a:xfrm>
          <a:prstGeom prst="rect">
            <a:avLst/>
          </a:prstGeom>
        </p:spPr>
      </p:pic>
    </p:spTree>
    <p:extLst>
      <p:ext uri="{BB962C8B-B14F-4D97-AF65-F5344CB8AC3E}">
        <p14:creationId xmlns:p14="http://schemas.microsoft.com/office/powerpoint/2010/main" val="11002575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9144000" cy="697260"/>
            <a:chOff x="0" y="0"/>
            <a:chExt cx="9144000" cy="836712"/>
          </a:xfrm>
        </p:grpSpPr>
        <p:sp>
          <p:nvSpPr>
            <p:cNvPr id="13" name="Rectangle 1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1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7" name="TextBox 16"/>
          <p:cNvSpPr txBox="1"/>
          <p:nvPr/>
        </p:nvSpPr>
        <p:spPr>
          <a:xfrm>
            <a:off x="0" y="723900"/>
            <a:ext cx="8803704" cy="5447645"/>
          </a:xfrm>
          <a:prstGeom prst="rect">
            <a:avLst/>
          </a:prstGeom>
          <a:noFill/>
        </p:spPr>
        <p:txBody>
          <a:bodyPr wrap="square" rtlCol="0">
            <a:spAutoFit/>
          </a:bodyPr>
          <a:lstStyle/>
          <a:p>
            <a:r>
              <a:rPr lang="en-US" sz="2400" dirty="0" smtClean="0">
                <a:solidFill>
                  <a:srgbClr val="FF0000"/>
                </a:solidFill>
              </a:rPr>
              <a:t>Introduction to Supply</a:t>
            </a:r>
          </a:p>
          <a:p>
            <a:r>
              <a:rPr lang="en-US" dirty="0" smtClean="0"/>
              <a:t>All markets include </a:t>
            </a:r>
            <a:r>
              <a:rPr lang="en-US" i="1" dirty="0" smtClean="0"/>
              <a:t>buyers</a:t>
            </a:r>
            <a:r>
              <a:rPr lang="en-US" dirty="0" smtClean="0"/>
              <a:t> and </a:t>
            </a:r>
            <a:r>
              <a:rPr lang="en-US" i="1" dirty="0" smtClean="0"/>
              <a:t>sellers. </a:t>
            </a:r>
            <a:r>
              <a:rPr lang="en-US" dirty="0" smtClean="0"/>
              <a:t>The buyers in a market demand the product, but the sellers supply it.</a:t>
            </a:r>
          </a:p>
          <a:p>
            <a:endParaRPr lang="en-US" i="1" dirty="0">
              <a:solidFill>
                <a:srgbClr val="0000FF"/>
              </a:solidFill>
            </a:endParaRPr>
          </a:p>
          <a:p>
            <a:r>
              <a:rPr lang="en-US" b="1" dirty="0">
                <a:solidFill>
                  <a:srgbClr val="0000FF"/>
                </a:solidFill>
              </a:rPr>
              <a:t>Definition of Supply:</a:t>
            </a:r>
            <a:r>
              <a:rPr lang="en-US" dirty="0">
                <a:solidFill>
                  <a:srgbClr val="0000FF"/>
                </a:solidFill>
              </a:rPr>
              <a:t> </a:t>
            </a:r>
            <a:r>
              <a:rPr lang="en-US" dirty="0"/>
              <a:t>a schedule or curve showing how much of a product producers will supply at each of a </a:t>
            </a:r>
            <a:r>
              <a:rPr lang="en-US" dirty="0" smtClean="0"/>
              <a:t>range of </a:t>
            </a:r>
            <a:r>
              <a:rPr lang="en-US" dirty="0"/>
              <a:t>possible prices during a specific time </a:t>
            </a:r>
            <a:r>
              <a:rPr lang="en-US" dirty="0" smtClean="0"/>
              <a:t>period.</a:t>
            </a:r>
          </a:p>
          <a:p>
            <a:pPr marL="285750" indent="-285750">
              <a:buFont typeface="Arial" pitchFamily="34" charset="0"/>
              <a:buChar char="•"/>
            </a:pPr>
            <a:r>
              <a:rPr lang="en-US" dirty="0" smtClean="0">
                <a:solidFill>
                  <a:srgbClr val="000000"/>
                </a:solidFill>
                <a:latin typeface="Calibri" pitchFamily="34" charset="0"/>
                <a:cs typeface="Calibri" pitchFamily="34" charset="0"/>
              </a:rPr>
              <a:t>Different </a:t>
            </a:r>
            <a:r>
              <a:rPr lang="en-US" dirty="0">
                <a:solidFill>
                  <a:srgbClr val="000000"/>
                </a:solidFill>
                <a:latin typeface="Calibri" pitchFamily="34" charset="0"/>
                <a:cs typeface="Calibri" pitchFamily="34" charset="0"/>
              </a:rPr>
              <a:t>producers have different </a:t>
            </a:r>
            <a:r>
              <a:rPr lang="en-US" dirty="0" smtClean="0">
                <a:solidFill>
                  <a:srgbClr val="000000"/>
                </a:solidFill>
                <a:latin typeface="Calibri" pitchFamily="34" charset="0"/>
                <a:cs typeface="Calibri" pitchFamily="34" charset="0"/>
              </a:rPr>
              <a:t>costs of production. </a:t>
            </a:r>
          </a:p>
          <a:p>
            <a:pPr marL="285750" indent="-285750">
              <a:buFont typeface="Arial" pitchFamily="34" charset="0"/>
              <a:buChar char="•"/>
            </a:pPr>
            <a:r>
              <a:rPr lang="en-US" dirty="0" smtClean="0">
                <a:solidFill>
                  <a:srgbClr val="000000"/>
                </a:solidFill>
                <a:latin typeface="Calibri" pitchFamily="34" charset="0"/>
                <a:cs typeface="Calibri" pitchFamily="34" charset="0"/>
              </a:rPr>
              <a:t>Some firms are </a:t>
            </a:r>
            <a:r>
              <a:rPr lang="en-US" dirty="0">
                <a:solidFill>
                  <a:srgbClr val="000000"/>
                </a:solidFill>
                <a:latin typeface="Calibri" pitchFamily="34" charset="0"/>
                <a:cs typeface="Calibri" pitchFamily="34" charset="0"/>
              </a:rPr>
              <a:t>more efficient than other thus can produce their products at a lower marginal cost. </a:t>
            </a:r>
            <a:endParaRPr lang="en-US" dirty="0" smtClean="0">
              <a:solidFill>
                <a:srgbClr val="000000"/>
              </a:solidFill>
              <a:latin typeface="Calibri" pitchFamily="34" charset="0"/>
              <a:cs typeface="Calibri" pitchFamily="34" charset="0"/>
            </a:endParaRPr>
          </a:p>
          <a:p>
            <a:pPr marL="285750" indent="-285750">
              <a:buFont typeface="Arial" pitchFamily="34" charset="0"/>
              <a:buChar char="•"/>
            </a:pPr>
            <a:r>
              <a:rPr lang="en-US" dirty="0" smtClean="0">
                <a:solidFill>
                  <a:srgbClr val="000000"/>
                </a:solidFill>
                <a:latin typeface="Calibri" pitchFamily="34" charset="0"/>
                <a:cs typeface="Calibri" pitchFamily="34" charset="0"/>
              </a:rPr>
              <a:t>Firms </a:t>
            </a:r>
            <a:r>
              <a:rPr lang="en-US" dirty="0">
                <a:solidFill>
                  <a:srgbClr val="000000"/>
                </a:solidFill>
                <a:latin typeface="Calibri" pitchFamily="34" charset="0"/>
                <a:cs typeface="Calibri" pitchFamily="34" charset="0"/>
              </a:rPr>
              <a:t>with lower costs are willing to sell their products at a lower price</a:t>
            </a:r>
            <a:r>
              <a:rPr lang="en-US" dirty="0" smtClean="0">
                <a:solidFill>
                  <a:srgbClr val="000000"/>
                </a:solidFill>
                <a:latin typeface="Calibri" pitchFamily="34" charset="0"/>
                <a:cs typeface="Calibri" pitchFamily="34" charset="0"/>
              </a:rPr>
              <a:t>. </a:t>
            </a:r>
          </a:p>
          <a:p>
            <a:pPr marL="285750" indent="-285750">
              <a:buFont typeface="Arial" pitchFamily="34" charset="0"/>
              <a:buChar char="•"/>
            </a:pPr>
            <a:r>
              <a:rPr lang="en-US" dirty="0" smtClean="0">
                <a:solidFill>
                  <a:srgbClr val="000000"/>
                </a:solidFill>
                <a:latin typeface="Calibri" pitchFamily="34" charset="0"/>
                <a:cs typeface="Calibri" pitchFamily="34" charset="0"/>
              </a:rPr>
              <a:t>However, as the price of a good rises, more firms are willing and able to produce and sell their good in the market, as it becomes easier to cover higher production costs. This helps to explain…</a:t>
            </a:r>
          </a:p>
          <a:p>
            <a:pPr algn="ctr"/>
            <a:r>
              <a:rPr lang="en-US" b="1" dirty="0" smtClean="0">
                <a:solidFill>
                  <a:srgbClr val="FF0000"/>
                </a:solidFill>
                <a:latin typeface="Gill Sans"/>
                <a:cs typeface="Calibri" pitchFamily="34" charset="0"/>
              </a:rPr>
              <a:t>The Law of Supply</a:t>
            </a:r>
          </a:p>
          <a:p>
            <a:pPr algn="ctr"/>
            <a:r>
              <a:rPr lang="en-US" b="1" i="1" dirty="0" smtClean="0">
                <a:solidFill>
                  <a:srgbClr val="666666"/>
                </a:solidFill>
                <a:latin typeface="Calibri" pitchFamily="34" charset="0"/>
                <a:cs typeface="Calibri" pitchFamily="34" charset="0"/>
              </a:rPr>
              <a:t>Ceteris paribus</a:t>
            </a:r>
            <a:r>
              <a:rPr lang="en-US" i="1" dirty="0" smtClean="0">
                <a:solidFill>
                  <a:srgbClr val="666666"/>
                </a:solidFill>
                <a:latin typeface="Calibri" pitchFamily="34" charset="0"/>
                <a:cs typeface="Calibri" pitchFamily="34" charset="0"/>
              </a:rPr>
              <a:t>, there </a:t>
            </a:r>
            <a:r>
              <a:rPr lang="en-US" i="1" dirty="0">
                <a:solidFill>
                  <a:srgbClr val="666666"/>
                </a:solidFill>
                <a:latin typeface="Calibri" pitchFamily="34" charset="0"/>
                <a:cs typeface="Calibri" pitchFamily="34" charset="0"/>
              </a:rPr>
              <a:t>exists a direct relationship between price of a product and quantity supplied. As the price of a good increases, firms will increase their output of the good. As price decreases, firms will decrease their output of the good.</a:t>
            </a:r>
          </a:p>
          <a:p>
            <a:endParaRPr lang="en-US" dirty="0"/>
          </a:p>
          <a:p>
            <a:endParaRPr lang="en-US" i="1" dirty="0" smtClean="0">
              <a:solidFill>
                <a:srgbClr val="0000FF"/>
              </a:solidFill>
            </a:endParaRPr>
          </a:p>
        </p:txBody>
      </p:sp>
      <p:sp>
        <p:nvSpPr>
          <p:cNvPr id="18" name="Rectangle 17"/>
          <p:cNvSpPr/>
          <p:nvPr/>
        </p:nvSpPr>
        <p:spPr>
          <a:xfrm>
            <a:off x="6121591" y="187523"/>
            <a:ext cx="1727009" cy="307777"/>
          </a:xfrm>
          <a:prstGeom prst="rect">
            <a:avLst/>
          </a:prstGeom>
        </p:spPr>
        <p:txBody>
          <a:bodyPr wrap="square">
            <a:spAutoFit/>
          </a:bodyPr>
          <a:lstStyle/>
          <a:p>
            <a:pPr algn="ctr"/>
            <a:r>
              <a:rPr lang="en-US" sz="1400" i="1" dirty="0" smtClean="0">
                <a:latin typeface="Lucida Sans - 22"/>
              </a:rPr>
              <a:t>Supply</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0"/>
            <a:ext cx="9144000" cy="697260"/>
            <a:chOff x="0" y="0"/>
            <a:chExt cx="9144000" cy="836712"/>
          </a:xfrm>
        </p:grpSpPr>
        <p:sp>
          <p:nvSpPr>
            <p:cNvPr id="37" name="Rectangle 3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40"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1" name="Rectangle 40"/>
          <p:cNvSpPr/>
          <p:nvPr/>
        </p:nvSpPr>
        <p:spPr>
          <a:xfrm>
            <a:off x="6019800" y="190500"/>
            <a:ext cx="1727009" cy="307777"/>
          </a:xfrm>
          <a:prstGeom prst="rect">
            <a:avLst/>
          </a:prstGeom>
        </p:spPr>
        <p:txBody>
          <a:bodyPr wrap="square">
            <a:spAutoFit/>
          </a:bodyPr>
          <a:lstStyle/>
          <a:p>
            <a:pPr algn="ctr"/>
            <a:r>
              <a:rPr lang="en-US" sz="1400" i="1" dirty="0" smtClean="0">
                <a:latin typeface="Lucida Sans - 22"/>
              </a:rPr>
              <a:t>The Law of Supply</a:t>
            </a:r>
            <a:endParaRPr lang="en-US" sz="1400" i="1" dirty="0">
              <a:latin typeface="Lucida Sans - 18"/>
            </a:endParaRPr>
          </a:p>
        </p:txBody>
      </p:sp>
      <p:sp>
        <p:nvSpPr>
          <p:cNvPr id="42" name="TextBox 41"/>
          <p:cNvSpPr txBox="1"/>
          <p:nvPr/>
        </p:nvSpPr>
        <p:spPr>
          <a:xfrm>
            <a:off x="0" y="723900"/>
            <a:ext cx="8803704" cy="1015663"/>
          </a:xfrm>
          <a:prstGeom prst="rect">
            <a:avLst/>
          </a:prstGeom>
          <a:noFill/>
        </p:spPr>
        <p:txBody>
          <a:bodyPr wrap="square" rtlCol="0">
            <a:spAutoFit/>
          </a:bodyPr>
          <a:lstStyle/>
          <a:p>
            <a:r>
              <a:rPr lang="en-US" sz="2400" dirty="0" smtClean="0">
                <a:solidFill>
                  <a:srgbClr val="FF0000"/>
                </a:solidFill>
              </a:rPr>
              <a:t>The Law of Supply</a:t>
            </a:r>
          </a:p>
          <a:p>
            <a:r>
              <a:rPr lang="en-US" dirty="0" smtClean="0"/>
              <a:t>Whereas demand shows an </a:t>
            </a:r>
            <a:r>
              <a:rPr lang="en-US" i="1" dirty="0" smtClean="0"/>
              <a:t>inverse relationship with price,</a:t>
            </a:r>
            <a:r>
              <a:rPr lang="en-US" dirty="0" smtClean="0"/>
              <a:t> supply shows a </a:t>
            </a:r>
            <a:r>
              <a:rPr lang="en-US" i="1" dirty="0" smtClean="0"/>
              <a:t>direct relationship with price</a:t>
            </a:r>
            <a:r>
              <a:rPr lang="en-US" dirty="0" smtClean="0"/>
              <a:t>. </a:t>
            </a:r>
          </a:p>
        </p:txBody>
      </p:sp>
      <p:sp>
        <p:nvSpPr>
          <p:cNvPr id="3" name="Rectangle 2"/>
          <p:cNvSpPr/>
          <p:nvPr/>
        </p:nvSpPr>
        <p:spPr>
          <a:xfrm>
            <a:off x="35496" y="1779220"/>
            <a:ext cx="4445373" cy="2800767"/>
          </a:xfrm>
          <a:prstGeom prst="rect">
            <a:avLst/>
          </a:prstGeom>
        </p:spPr>
        <p:txBody>
          <a:bodyPr wrap="square">
            <a:spAutoFit/>
          </a:bodyPr>
          <a:lstStyle/>
          <a:p>
            <a:r>
              <a:rPr lang="en-US" sz="1600" b="1" dirty="0"/>
              <a:t>Consider the market for candy again. </a:t>
            </a:r>
          </a:p>
          <a:p>
            <a:pPr marL="285750" indent="-285750">
              <a:buFont typeface="Arial" pitchFamily="34" charset="0"/>
              <a:buChar char="•"/>
            </a:pPr>
            <a:r>
              <a:rPr lang="en-US" sz="1600" b="1" dirty="0" smtClean="0">
                <a:solidFill>
                  <a:srgbClr val="0000FF"/>
                </a:solidFill>
                <a:latin typeface="Calibri" pitchFamily="34" charset="0"/>
                <a:cs typeface="Calibri" pitchFamily="34" charset="0"/>
              </a:rPr>
              <a:t>An increase in the price of candy </a:t>
            </a:r>
            <a:r>
              <a:rPr lang="en-US" sz="1600" dirty="0" smtClean="0">
                <a:latin typeface="Calibri" pitchFamily="34" charset="0"/>
                <a:cs typeface="Calibri" pitchFamily="34" charset="0"/>
              </a:rPr>
              <a:t>results </a:t>
            </a:r>
            <a:r>
              <a:rPr lang="en-US" sz="1600" dirty="0">
                <a:latin typeface="Calibri" pitchFamily="34" charset="0"/>
                <a:cs typeface="Calibri" pitchFamily="34" charset="0"/>
              </a:rPr>
              <a:t>in more </a:t>
            </a:r>
            <a:r>
              <a:rPr lang="en-US" sz="1600" dirty="0" smtClean="0">
                <a:latin typeface="Calibri" pitchFamily="34" charset="0"/>
                <a:cs typeface="Calibri" pitchFamily="34" charset="0"/>
              </a:rPr>
              <a:t>candy being </a:t>
            </a:r>
            <a:r>
              <a:rPr lang="en-US" sz="1600" dirty="0">
                <a:latin typeface="Calibri" pitchFamily="34" charset="0"/>
                <a:cs typeface="Calibri" pitchFamily="34" charset="0"/>
              </a:rPr>
              <a:t>produced, as more firms can cover their costs and existing firms increase output.</a:t>
            </a:r>
          </a:p>
          <a:p>
            <a:pPr marL="285750" indent="-285750">
              <a:buFont typeface="Arial" pitchFamily="34" charset="0"/>
              <a:buChar char="•"/>
            </a:pPr>
            <a:r>
              <a:rPr lang="en-US" sz="1600" b="1" dirty="0" smtClean="0">
                <a:solidFill>
                  <a:srgbClr val="0000FF"/>
                </a:solidFill>
              </a:rPr>
              <a:t>A fall in the price of candy </a:t>
            </a:r>
            <a:r>
              <a:rPr lang="en-US" sz="1600" dirty="0" smtClean="0"/>
              <a:t>results </a:t>
            </a:r>
            <a:r>
              <a:rPr lang="en-US" sz="1600" dirty="0"/>
              <a:t>in the quantity supplied falling, as fewer firms can cover their costs, they will cut back production. </a:t>
            </a:r>
          </a:p>
          <a:p>
            <a:pPr marL="285750" indent="-285750">
              <a:buFont typeface="Arial" pitchFamily="34" charset="0"/>
              <a:buChar char="•"/>
            </a:pPr>
            <a:r>
              <a:rPr lang="en-US" sz="1600" dirty="0" smtClean="0"/>
              <a:t>Only </a:t>
            </a:r>
            <a:r>
              <a:rPr lang="en-US" sz="1600" dirty="0"/>
              <a:t>the most efficient firms will produce </a:t>
            </a:r>
            <a:r>
              <a:rPr lang="en-US" sz="1600" dirty="0" smtClean="0"/>
              <a:t>candy at low prices, but at higher prices more firms enter the market </a:t>
            </a:r>
            <a:endParaRPr lang="en-US" sz="1600" baseline="-25000" dirty="0" smtClean="0"/>
          </a:p>
        </p:txBody>
      </p:sp>
      <p:grpSp>
        <p:nvGrpSpPr>
          <p:cNvPr id="43" name="Group 42"/>
          <p:cNvGrpSpPr/>
          <p:nvPr/>
        </p:nvGrpSpPr>
        <p:grpSpPr>
          <a:xfrm>
            <a:off x="4267200" y="1790700"/>
            <a:ext cx="4631794" cy="3429000"/>
            <a:chOff x="-60847" y="2144150"/>
            <a:chExt cx="5638178" cy="5008852"/>
          </a:xfrm>
        </p:grpSpPr>
        <p:cxnSp>
          <p:nvCxnSpPr>
            <p:cNvPr id="44" name="Straight Connector 43"/>
            <p:cNvCxnSpPr/>
            <p:nvPr/>
          </p:nvCxnSpPr>
          <p:spPr>
            <a:xfrm>
              <a:off x="992250" y="2348483"/>
              <a:ext cx="0" cy="394639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966597" y="6294882"/>
              <a:ext cx="461073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0847" y="2273299"/>
              <a:ext cx="863600" cy="517016"/>
            </a:xfrm>
            <a:prstGeom prst="rect">
              <a:avLst/>
            </a:prstGeom>
            <a:noFill/>
          </p:spPr>
          <p:txBody>
            <a:bodyPr vert="horz" rtlCol="0">
              <a:spAutoFit/>
            </a:bodyPr>
            <a:lstStyle/>
            <a:p>
              <a:r>
                <a:rPr lang="en-US" sz="1700" dirty="0" smtClean="0">
                  <a:latin typeface="Lucida Sans - 16"/>
                </a:rPr>
                <a:t>Price</a:t>
              </a:r>
              <a:endParaRPr lang="en-US" sz="1700" dirty="0">
                <a:latin typeface="Lucida Sans - 16"/>
              </a:endParaRPr>
            </a:p>
          </p:txBody>
        </p:sp>
        <p:sp>
          <p:nvSpPr>
            <p:cNvPr id="47" name="TextBox 46"/>
            <p:cNvSpPr txBox="1"/>
            <p:nvPr/>
          </p:nvSpPr>
          <p:spPr>
            <a:xfrm>
              <a:off x="2617857" y="6613507"/>
              <a:ext cx="1742552" cy="539495"/>
            </a:xfrm>
            <a:prstGeom prst="rect">
              <a:avLst/>
            </a:prstGeom>
            <a:noFill/>
          </p:spPr>
          <p:txBody>
            <a:bodyPr vert="horz" wrap="square" rtlCol="0">
              <a:spAutoFit/>
            </a:bodyPr>
            <a:lstStyle/>
            <a:p>
              <a:r>
                <a:rPr lang="en-US" dirty="0" smtClean="0">
                  <a:latin typeface="Lucida Sans - 16"/>
                </a:rPr>
                <a:t>Quantity</a:t>
              </a:r>
              <a:endParaRPr lang="en-US" dirty="0">
                <a:latin typeface="Lucida Sans - 16"/>
              </a:endParaRPr>
            </a:p>
          </p:txBody>
        </p:sp>
        <p:sp>
          <p:nvSpPr>
            <p:cNvPr id="48" name="TextBox 47"/>
            <p:cNvSpPr txBox="1"/>
            <p:nvPr/>
          </p:nvSpPr>
          <p:spPr>
            <a:xfrm>
              <a:off x="588449" y="2661904"/>
              <a:ext cx="376750" cy="3439282"/>
            </a:xfrm>
            <a:prstGeom prst="rect">
              <a:avLst/>
            </a:prstGeom>
            <a:noFill/>
          </p:spPr>
          <p:txBody>
            <a:bodyPr vert="horz" wrap="square" rtlCol="0">
              <a:spAutoFit/>
            </a:bodyPr>
            <a:lstStyle/>
            <a:p>
              <a:pPr algn="r"/>
              <a:r>
                <a:rPr lang="en-US" sz="1050" dirty="0" smtClean="0">
                  <a:solidFill>
                    <a:srgbClr val="000000"/>
                  </a:solidFill>
                  <a:latin typeface="Lucida Sans - 16"/>
                </a:rPr>
                <a:t>5</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4</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3</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 2</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 1</a:t>
              </a:r>
            </a:p>
            <a:p>
              <a:pPr algn="r"/>
              <a:r>
                <a:rPr lang="en-US" sz="1050" dirty="0" smtClean="0">
                  <a:solidFill>
                    <a:srgbClr val="000000"/>
                  </a:solidFill>
                  <a:latin typeface="Lucida Sans - 16"/>
                </a:rPr>
                <a:t> </a:t>
              </a:r>
              <a:endParaRPr lang="en-US" sz="1050" dirty="0">
                <a:solidFill>
                  <a:srgbClr val="000000"/>
                </a:solidFill>
                <a:latin typeface="Lucida Sans - 16"/>
              </a:endParaRPr>
            </a:p>
          </p:txBody>
        </p:sp>
        <p:grpSp>
          <p:nvGrpSpPr>
            <p:cNvPr id="49" name="Group 8"/>
            <p:cNvGrpSpPr/>
            <p:nvPr/>
          </p:nvGrpSpPr>
          <p:grpSpPr>
            <a:xfrm>
              <a:off x="979169" y="5847079"/>
              <a:ext cx="26671" cy="255272"/>
              <a:chOff x="979169" y="5847079"/>
              <a:chExt cx="26671" cy="255272"/>
            </a:xfrm>
          </p:grpSpPr>
          <p:sp>
            <p:nvSpPr>
              <p:cNvPr id="61" name="Freeform 60"/>
              <p:cNvSpPr/>
              <p:nvPr/>
            </p:nvSpPr>
            <p:spPr>
              <a:xfrm>
                <a:off x="979169" y="60896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Freeform 7"/>
              <p:cNvSpPr/>
              <p:nvPr/>
            </p:nvSpPr>
            <p:spPr>
              <a:xfrm>
                <a:off x="993139" y="5847079"/>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0" name="Freeform 49"/>
            <p:cNvSpPr/>
            <p:nvPr/>
          </p:nvSpPr>
          <p:spPr>
            <a:xfrm>
              <a:off x="993139" y="5386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993139" y="4679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993139" y="397510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993139" y="3282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Freeform 53"/>
            <p:cNvSpPr/>
            <p:nvPr/>
          </p:nvSpPr>
          <p:spPr>
            <a:xfrm>
              <a:off x="993139" y="2592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p:cNvSpPr txBox="1"/>
            <p:nvPr/>
          </p:nvSpPr>
          <p:spPr>
            <a:xfrm>
              <a:off x="1231900" y="6337300"/>
              <a:ext cx="685799" cy="449580"/>
            </a:xfrm>
            <a:prstGeom prst="rect">
              <a:avLst/>
            </a:prstGeom>
            <a:noFill/>
          </p:spPr>
          <p:txBody>
            <a:bodyPr vert="horz" rtlCol="0">
              <a:spAutoFit/>
            </a:bodyPr>
            <a:lstStyle/>
            <a:p>
              <a:r>
                <a:rPr lang="en-US" sz="1400" dirty="0" smtClean="0">
                  <a:solidFill>
                    <a:srgbClr val="000000"/>
                  </a:solidFill>
                  <a:latin typeface="Lucida Sans - 20"/>
                </a:rPr>
                <a:t>Q</a:t>
              </a:r>
              <a:r>
                <a:rPr lang="en-US" sz="1400" baseline="-25000" dirty="0" smtClean="0">
                  <a:solidFill>
                    <a:srgbClr val="000000"/>
                  </a:solidFill>
                  <a:latin typeface="Lucida Sans - 20"/>
                </a:rPr>
                <a:t>1</a:t>
              </a:r>
              <a:endParaRPr lang="en-US" sz="1400" baseline="-25000" dirty="0">
                <a:solidFill>
                  <a:srgbClr val="000000"/>
                </a:solidFill>
                <a:latin typeface="Lucida Sans - 20"/>
              </a:endParaRPr>
            </a:p>
          </p:txBody>
        </p:sp>
        <p:sp>
          <p:nvSpPr>
            <p:cNvPr id="56" name="TextBox 55"/>
            <p:cNvSpPr txBox="1"/>
            <p:nvPr/>
          </p:nvSpPr>
          <p:spPr>
            <a:xfrm>
              <a:off x="2082800" y="6362701"/>
              <a:ext cx="685799" cy="449580"/>
            </a:xfrm>
            <a:prstGeom prst="rect">
              <a:avLst/>
            </a:prstGeom>
            <a:noFill/>
          </p:spPr>
          <p:txBody>
            <a:bodyPr vert="horz" rtlCol="0">
              <a:spAutoFit/>
            </a:bodyPr>
            <a:lstStyle/>
            <a:p>
              <a:r>
                <a:rPr lang="en-US" sz="1400" dirty="0" smtClean="0">
                  <a:solidFill>
                    <a:srgbClr val="000000"/>
                  </a:solidFill>
                  <a:latin typeface="Lucida Sans - 20"/>
                </a:rPr>
                <a:t>Q</a:t>
              </a:r>
              <a:r>
                <a:rPr lang="en-US" sz="1400" baseline="-25000" dirty="0" smtClean="0">
                  <a:solidFill>
                    <a:srgbClr val="000000"/>
                  </a:solidFill>
                  <a:latin typeface="Lucida Sans - 20"/>
                </a:rPr>
                <a:t>2</a:t>
              </a:r>
              <a:endParaRPr lang="en-US" sz="1400" baseline="-25000" dirty="0">
                <a:solidFill>
                  <a:srgbClr val="000000"/>
                </a:solidFill>
                <a:latin typeface="Lucida Sans - 20"/>
              </a:endParaRPr>
            </a:p>
          </p:txBody>
        </p:sp>
        <p:sp>
          <p:nvSpPr>
            <p:cNvPr id="57" name="TextBox 56"/>
            <p:cNvSpPr txBox="1"/>
            <p:nvPr/>
          </p:nvSpPr>
          <p:spPr>
            <a:xfrm>
              <a:off x="2857500" y="6362701"/>
              <a:ext cx="685799" cy="449580"/>
            </a:xfrm>
            <a:prstGeom prst="rect">
              <a:avLst/>
            </a:prstGeom>
            <a:noFill/>
          </p:spPr>
          <p:txBody>
            <a:bodyPr vert="horz" rtlCol="0">
              <a:spAutoFit/>
            </a:bodyPr>
            <a:lstStyle/>
            <a:p>
              <a:r>
                <a:rPr lang="en-US" sz="1400" smtClean="0">
                  <a:solidFill>
                    <a:srgbClr val="000000"/>
                  </a:solidFill>
                  <a:latin typeface="Lucida Sans - 20"/>
                </a:rPr>
                <a:t>Q</a:t>
              </a:r>
              <a:r>
                <a:rPr lang="en-US" sz="1400" baseline="-25000" smtClean="0">
                  <a:solidFill>
                    <a:srgbClr val="000000"/>
                  </a:solidFill>
                  <a:latin typeface="Lucida Sans - 20"/>
                </a:rPr>
                <a:t>3</a:t>
              </a:r>
              <a:endParaRPr lang="en-US" sz="1400" baseline="-25000">
                <a:solidFill>
                  <a:srgbClr val="000000"/>
                </a:solidFill>
                <a:latin typeface="Lucida Sans - 20"/>
              </a:endParaRPr>
            </a:p>
          </p:txBody>
        </p:sp>
        <p:sp>
          <p:nvSpPr>
            <p:cNvPr id="58" name="TextBox 57"/>
            <p:cNvSpPr txBox="1"/>
            <p:nvPr/>
          </p:nvSpPr>
          <p:spPr>
            <a:xfrm>
              <a:off x="3657601" y="6362701"/>
              <a:ext cx="685799" cy="449580"/>
            </a:xfrm>
            <a:prstGeom prst="rect">
              <a:avLst/>
            </a:prstGeom>
            <a:noFill/>
          </p:spPr>
          <p:txBody>
            <a:bodyPr vert="horz" rtlCol="0">
              <a:spAutoFit/>
            </a:bodyPr>
            <a:lstStyle/>
            <a:p>
              <a:r>
                <a:rPr lang="en-US" sz="1400" smtClean="0">
                  <a:solidFill>
                    <a:srgbClr val="000000"/>
                  </a:solidFill>
                  <a:latin typeface="Lucida Sans - 20"/>
                </a:rPr>
                <a:t>Q</a:t>
              </a:r>
              <a:r>
                <a:rPr lang="en-US" sz="1400" baseline="-25000" smtClean="0">
                  <a:solidFill>
                    <a:srgbClr val="000000"/>
                  </a:solidFill>
                  <a:latin typeface="Lucida Sans - 20"/>
                </a:rPr>
                <a:t>4</a:t>
              </a:r>
              <a:endParaRPr lang="en-US" sz="1400" baseline="-25000">
                <a:solidFill>
                  <a:srgbClr val="000000"/>
                </a:solidFill>
                <a:latin typeface="Lucida Sans - 20"/>
              </a:endParaRPr>
            </a:p>
          </p:txBody>
        </p:sp>
        <p:sp>
          <p:nvSpPr>
            <p:cNvPr id="59" name="TextBox 58"/>
            <p:cNvSpPr txBox="1"/>
            <p:nvPr/>
          </p:nvSpPr>
          <p:spPr>
            <a:xfrm>
              <a:off x="4445000" y="6337300"/>
              <a:ext cx="685799" cy="449580"/>
            </a:xfrm>
            <a:prstGeom prst="rect">
              <a:avLst/>
            </a:prstGeom>
            <a:noFill/>
          </p:spPr>
          <p:txBody>
            <a:bodyPr vert="horz" rtlCol="0">
              <a:spAutoFit/>
            </a:bodyPr>
            <a:lstStyle/>
            <a:p>
              <a:r>
                <a:rPr lang="en-US" sz="1400" dirty="0" smtClean="0">
                  <a:solidFill>
                    <a:srgbClr val="000000"/>
                  </a:solidFill>
                  <a:latin typeface="Lucida Sans - 20"/>
                </a:rPr>
                <a:t>Q</a:t>
              </a:r>
              <a:r>
                <a:rPr lang="en-US" sz="1400" baseline="-25000" dirty="0" smtClean="0">
                  <a:solidFill>
                    <a:srgbClr val="000000"/>
                  </a:solidFill>
                  <a:latin typeface="Lucida Sans - 20"/>
                </a:rPr>
                <a:t>5</a:t>
              </a:r>
              <a:endParaRPr lang="en-US" sz="1400" baseline="-25000" dirty="0">
                <a:solidFill>
                  <a:srgbClr val="000000"/>
                </a:solidFill>
                <a:latin typeface="Lucida Sans - 20"/>
              </a:endParaRPr>
            </a:p>
          </p:txBody>
        </p:sp>
        <p:sp>
          <p:nvSpPr>
            <p:cNvPr id="60" name="TextBox 59"/>
            <p:cNvSpPr txBox="1"/>
            <p:nvPr/>
          </p:nvSpPr>
          <p:spPr>
            <a:xfrm>
              <a:off x="1917700" y="2144150"/>
              <a:ext cx="2278279" cy="494537"/>
            </a:xfrm>
            <a:prstGeom prst="rect">
              <a:avLst/>
            </a:prstGeom>
            <a:noFill/>
          </p:spPr>
          <p:txBody>
            <a:bodyPr vert="horz" wrap="square" rtlCol="0">
              <a:spAutoFit/>
            </a:bodyPr>
            <a:lstStyle/>
            <a:p>
              <a:r>
                <a:rPr lang="en-US" sz="1600" b="1" dirty="0" smtClean="0">
                  <a:solidFill>
                    <a:srgbClr val="FF6820"/>
                  </a:solidFill>
                  <a:latin typeface="Lucida Sans - 20"/>
                </a:rPr>
                <a:t>Candy Market</a:t>
              </a:r>
              <a:endParaRPr lang="en-US" sz="1600" b="1" dirty="0">
                <a:solidFill>
                  <a:srgbClr val="FF6820"/>
                </a:solidFill>
                <a:latin typeface="Lucida Sans - 20"/>
              </a:endParaRPr>
            </a:p>
          </p:txBody>
        </p:sp>
      </p:grpSp>
      <p:sp>
        <p:nvSpPr>
          <p:cNvPr id="34" name="TextBox 33"/>
          <p:cNvSpPr txBox="1"/>
          <p:nvPr/>
        </p:nvSpPr>
        <p:spPr>
          <a:xfrm>
            <a:off x="609600" y="4610100"/>
            <a:ext cx="4283606" cy="923330"/>
          </a:xfrm>
          <a:prstGeom prst="rect">
            <a:avLst/>
          </a:prstGeom>
          <a:noFill/>
        </p:spPr>
        <p:txBody>
          <a:bodyPr wrap="square" rtlCol="0">
            <a:spAutoFit/>
          </a:bodyPr>
          <a:lstStyle/>
          <a:p>
            <a:pPr algn="ctr"/>
            <a:r>
              <a:rPr lang="en-US" i="1" dirty="0" smtClean="0">
                <a:solidFill>
                  <a:srgbClr val="FF0000"/>
                </a:solidFill>
              </a:rPr>
              <a:t>On the graph, draw a line which illustrates the relationship between price and quantity supplied described above </a:t>
            </a:r>
            <a:endParaRPr lang="en-US" i="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p:cNvGrpSpPr/>
          <p:nvPr/>
        </p:nvGrpSpPr>
        <p:grpSpPr>
          <a:xfrm>
            <a:off x="0" y="0"/>
            <a:ext cx="9144000" cy="697260"/>
            <a:chOff x="0" y="0"/>
            <a:chExt cx="9144000" cy="836712"/>
          </a:xfrm>
        </p:grpSpPr>
        <p:sp>
          <p:nvSpPr>
            <p:cNvPr id="57" name="Rectangle 5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9"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60" name="Rectangle 59"/>
          <p:cNvSpPr/>
          <p:nvPr/>
        </p:nvSpPr>
        <p:spPr>
          <a:xfrm>
            <a:off x="6019800" y="190500"/>
            <a:ext cx="1727009" cy="307777"/>
          </a:xfrm>
          <a:prstGeom prst="rect">
            <a:avLst/>
          </a:prstGeom>
        </p:spPr>
        <p:txBody>
          <a:bodyPr wrap="square">
            <a:spAutoFit/>
          </a:bodyPr>
          <a:lstStyle/>
          <a:p>
            <a:pPr algn="ctr"/>
            <a:r>
              <a:rPr lang="en-US" sz="1400" i="1" dirty="0" smtClean="0">
                <a:latin typeface="Lucida Sans - 22"/>
              </a:rPr>
              <a:t>The Law of Supply</a:t>
            </a:r>
            <a:endParaRPr lang="en-US" sz="1400" i="1" dirty="0">
              <a:latin typeface="Lucida Sans - 18"/>
            </a:endParaRPr>
          </a:p>
        </p:txBody>
      </p:sp>
      <p:sp>
        <p:nvSpPr>
          <p:cNvPr id="61" name="TextBox 60"/>
          <p:cNvSpPr txBox="1"/>
          <p:nvPr/>
        </p:nvSpPr>
        <p:spPr>
          <a:xfrm>
            <a:off x="0" y="723900"/>
            <a:ext cx="8803704" cy="1292662"/>
          </a:xfrm>
          <a:prstGeom prst="rect">
            <a:avLst/>
          </a:prstGeom>
          <a:noFill/>
        </p:spPr>
        <p:txBody>
          <a:bodyPr wrap="square" rtlCol="0">
            <a:spAutoFit/>
          </a:bodyPr>
          <a:lstStyle/>
          <a:p>
            <a:r>
              <a:rPr lang="en-US" sz="2400" dirty="0" smtClean="0">
                <a:solidFill>
                  <a:srgbClr val="FF0000"/>
                </a:solidFill>
              </a:rPr>
              <a:t>The Law of Supply – the supply curve</a:t>
            </a:r>
          </a:p>
          <a:p>
            <a:r>
              <a:rPr lang="en-US" dirty="0" smtClean="0"/>
              <a:t>The supply curve slopes upward, reflecting the law of supply, indicating that</a:t>
            </a:r>
          </a:p>
          <a:p>
            <a:pPr marL="285750" indent="-285750">
              <a:buFont typeface="Arial" pitchFamily="34" charset="0"/>
              <a:buChar char="•"/>
            </a:pPr>
            <a:r>
              <a:rPr lang="en-US" dirty="0" smtClean="0"/>
              <a:t>At lower prices, a lower quantity is supplied, and</a:t>
            </a:r>
          </a:p>
          <a:p>
            <a:pPr marL="285750" indent="-285750">
              <a:buFont typeface="Arial" pitchFamily="34" charset="0"/>
              <a:buChar char="•"/>
            </a:pPr>
            <a:r>
              <a:rPr lang="en-US" dirty="0" smtClean="0"/>
              <a:t>At higher prices, firms wish to supply more candy</a:t>
            </a:r>
          </a:p>
        </p:txBody>
      </p:sp>
      <p:grpSp>
        <p:nvGrpSpPr>
          <p:cNvPr id="84" name="Group 83"/>
          <p:cNvGrpSpPr/>
          <p:nvPr/>
        </p:nvGrpSpPr>
        <p:grpSpPr>
          <a:xfrm>
            <a:off x="0" y="2107168"/>
            <a:ext cx="4631794" cy="3569732"/>
            <a:chOff x="0" y="2107168"/>
            <a:chExt cx="4631794" cy="3569732"/>
          </a:xfrm>
        </p:grpSpPr>
        <p:grpSp>
          <p:nvGrpSpPr>
            <p:cNvPr id="62" name="Group 61"/>
            <p:cNvGrpSpPr/>
            <p:nvPr/>
          </p:nvGrpSpPr>
          <p:grpSpPr>
            <a:xfrm>
              <a:off x="0" y="2247900"/>
              <a:ext cx="4631794" cy="3429000"/>
              <a:chOff x="-60847" y="2144150"/>
              <a:chExt cx="5638178" cy="5008852"/>
            </a:xfrm>
          </p:grpSpPr>
          <p:cxnSp>
            <p:nvCxnSpPr>
              <p:cNvPr id="63" name="Straight Connector 62"/>
              <p:cNvCxnSpPr/>
              <p:nvPr/>
            </p:nvCxnSpPr>
            <p:spPr>
              <a:xfrm>
                <a:off x="992250" y="2348483"/>
                <a:ext cx="0" cy="394639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966597" y="6294882"/>
                <a:ext cx="461073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0847" y="2273299"/>
                <a:ext cx="863600" cy="517016"/>
              </a:xfrm>
              <a:prstGeom prst="rect">
                <a:avLst/>
              </a:prstGeom>
              <a:noFill/>
            </p:spPr>
            <p:txBody>
              <a:bodyPr vert="horz" rtlCol="0">
                <a:spAutoFit/>
              </a:bodyPr>
              <a:lstStyle/>
              <a:p>
                <a:r>
                  <a:rPr lang="en-US" sz="1700" dirty="0" smtClean="0">
                    <a:latin typeface="Lucida Sans - 16"/>
                  </a:rPr>
                  <a:t>Price</a:t>
                </a:r>
                <a:endParaRPr lang="en-US" sz="1700" dirty="0">
                  <a:latin typeface="Lucida Sans - 16"/>
                </a:endParaRPr>
              </a:p>
            </p:txBody>
          </p:sp>
          <p:sp>
            <p:nvSpPr>
              <p:cNvPr id="66" name="TextBox 65"/>
              <p:cNvSpPr txBox="1"/>
              <p:nvPr/>
            </p:nvSpPr>
            <p:spPr>
              <a:xfrm>
                <a:off x="2617857" y="6613507"/>
                <a:ext cx="1742552" cy="539495"/>
              </a:xfrm>
              <a:prstGeom prst="rect">
                <a:avLst/>
              </a:prstGeom>
              <a:noFill/>
            </p:spPr>
            <p:txBody>
              <a:bodyPr vert="horz" wrap="square" rtlCol="0">
                <a:spAutoFit/>
              </a:bodyPr>
              <a:lstStyle/>
              <a:p>
                <a:r>
                  <a:rPr lang="en-US" dirty="0" smtClean="0">
                    <a:latin typeface="Lucida Sans - 16"/>
                  </a:rPr>
                  <a:t>Quantity</a:t>
                </a:r>
                <a:endParaRPr lang="en-US" dirty="0">
                  <a:latin typeface="Lucida Sans - 16"/>
                </a:endParaRPr>
              </a:p>
            </p:txBody>
          </p:sp>
          <p:sp>
            <p:nvSpPr>
              <p:cNvPr id="67" name="TextBox 66"/>
              <p:cNvSpPr txBox="1"/>
              <p:nvPr/>
            </p:nvSpPr>
            <p:spPr>
              <a:xfrm>
                <a:off x="588449" y="2661904"/>
                <a:ext cx="376750" cy="3439282"/>
              </a:xfrm>
              <a:prstGeom prst="rect">
                <a:avLst/>
              </a:prstGeom>
              <a:noFill/>
            </p:spPr>
            <p:txBody>
              <a:bodyPr vert="horz" wrap="square" rtlCol="0">
                <a:spAutoFit/>
              </a:bodyPr>
              <a:lstStyle/>
              <a:p>
                <a:pPr algn="r"/>
                <a:r>
                  <a:rPr lang="en-US" sz="1050" dirty="0" smtClean="0">
                    <a:solidFill>
                      <a:srgbClr val="000000"/>
                    </a:solidFill>
                    <a:latin typeface="Lucida Sans - 16"/>
                  </a:rPr>
                  <a:t>5</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4</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3</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 2</a:t>
                </a:r>
              </a:p>
              <a:p>
                <a:pPr algn="r"/>
                <a:endParaRPr lang="en-US" sz="1050" dirty="0" smtClean="0">
                  <a:solidFill>
                    <a:srgbClr val="000000"/>
                  </a:solidFill>
                  <a:latin typeface="Lucida Sans - 16"/>
                </a:endParaRPr>
              </a:p>
              <a:p>
                <a:pPr algn="r"/>
                <a:endParaRPr lang="en-US" sz="1050" dirty="0" smtClean="0">
                  <a:solidFill>
                    <a:srgbClr val="000000"/>
                  </a:solidFill>
                  <a:latin typeface="Lucida Sans - 16"/>
                </a:endParaRPr>
              </a:p>
              <a:p>
                <a:pPr algn="r"/>
                <a:r>
                  <a:rPr lang="en-US" sz="1050" dirty="0" smtClean="0">
                    <a:solidFill>
                      <a:srgbClr val="000000"/>
                    </a:solidFill>
                    <a:latin typeface="Lucida Sans - 16"/>
                  </a:rPr>
                  <a:t> 1</a:t>
                </a:r>
              </a:p>
              <a:p>
                <a:pPr algn="r"/>
                <a:r>
                  <a:rPr lang="en-US" sz="1050" dirty="0" smtClean="0">
                    <a:solidFill>
                      <a:srgbClr val="000000"/>
                    </a:solidFill>
                    <a:latin typeface="Lucida Sans - 16"/>
                  </a:rPr>
                  <a:t> </a:t>
                </a:r>
                <a:endParaRPr lang="en-US" sz="1050" dirty="0">
                  <a:solidFill>
                    <a:srgbClr val="000000"/>
                  </a:solidFill>
                  <a:latin typeface="Lucida Sans - 16"/>
                </a:endParaRPr>
              </a:p>
            </p:txBody>
          </p:sp>
          <p:grpSp>
            <p:nvGrpSpPr>
              <p:cNvPr id="68" name="Group 8"/>
              <p:cNvGrpSpPr/>
              <p:nvPr/>
            </p:nvGrpSpPr>
            <p:grpSpPr>
              <a:xfrm>
                <a:off x="979169" y="5847079"/>
                <a:ext cx="26671" cy="255272"/>
                <a:chOff x="979169" y="5847079"/>
                <a:chExt cx="26671" cy="255272"/>
              </a:xfrm>
            </p:grpSpPr>
            <p:sp>
              <p:nvSpPr>
                <p:cNvPr id="80" name="Freeform 79"/>
                <p:cNvSpPr/>
                <p:nvPr/>
              </p:nvSpPr>
              <p:spPr>
                <a:xfrm>
                  <a:off x="979169" y="60896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Freeform 7"/>
                <p:cNvSpPr/>
                <p:nvPr/>
              </p:nvSpPr>
              <p:spPr>
                <a:xfrm>
                  <a:off x="993139" y="5847079"/>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9" name="Freeform 68"/>
              <p:cNvSpPr/>
              <p:nvPr/>
            </p:nvSpPr>
            <p:spPr>
              <a:xfrm>
                <a:off x="993139" y="5386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Freeform 69"/>
              <p:cNvSpPr/>
              <p:nvPr/>
            </p:nvSpPr>
            <p:spPr>
              <a:xfrm>
                <a:off x="993139" y="4679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reeform 70"/>
              <p:cNvSpPr/>
              <p:nvPr/>
            </p:nvSpPr>
            <p:spPr>
              <a:xfrm>
                <a:off x="993139" y="397510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reeform 71"/>
              <p:cNvSpPr/>
              <p:nvPr/>
            </p:nvSpPr>
            <p:spPr>
              <a:xfrm>
                <a:off x="993139" y="3282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reeform 72"/>
              <p:cNvSpPr/>
              <p:nvPr/>
            </p:nvSpPr>
            <p:spPr>
              <a:xfrm>
                <a:off x="993139" y="2592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TextBox 73"/>
              <p:cNvSpPr txBox="1"/>
              <p:nvPr/>
            </p:nvSpPr>
            <p:spPr>
              <a:xfrm>
                <a:off x="1231900" y="6337300"/>
                <a:ext cx="685799" cy="449580"/>
              </a:xfrm>
              <a:prstGeom prst="rect">
                <a:avLst/>
              </a:prstGeom>
              <a:noFill/>
            </p:spPr>
            <p:txBody>
              <a:bodyPr vert="horz" rtlCol="0">
                <a:spAutoFit/>
              </a:bodyPr>
              <a:lstStyle/>
              <a:p>
                <a:r>
                  <a:rPr lang="en-US" sz="1400" dirty="0" smtClean="0">
                    <a:solidFill>
                      <a:srgbClr val="000000"/>
                    </a:solidFill>
                    <a:latin typeface="Lucida Sans - 20"/>
                  </a:rPr>
                  <a:t>Q</a:t>
                </a:r>
                <a:r>
                  <a:rPr lang="en-US" sz="1400" baseline="-25000" dirty="0" smtClean="0">
                    <a:solidFill>
                      <a:srgbClr val="000000"/>
                    </a:solidFill>
                    <a:latin typeface="Lucida Sans - 20"/>
                  </a:rPr>
                  <a:t>1</a:t>
                </a:r>
                <a:endParaRPr lang="en-US" sz="1400" baseline="-25000" dirty="0">
                  <a:solidFill>
                    <a:srgbClr val="000000"/>
                  </a:solidFill>
                  <a:latin typeface="Lucida Sans - 20"/>
                </a:endParaRPr>
              </a:p>
            </p:txBody>
          </p:sp>
          <p:sp>
            <p:nvSpPr>
              <p:cNvPr id="75" name="TextBox 74"/>
              <p:cNvSpPr txBox="1"/>
              <p:nvPr/>
            </p:nvSpPr>
            <p:spPr>
              <a:xfrm>
                <a:off x="2082800" y="6362701"/>
                <a:ext cx="685799" cy="449580"/>
              </a:xfrm>
              <a:prstGeom prst="rect">
                <a:avLst/>
              </a:prstGeom>
              <a:noFill/>
            </p:spPr>
            <p:txBody>
              <a:bodyPr vert="horz" rtlCol="0">
                <a:spAutoFit/>
              </a:bodyPr>
              <a:lstStyle/>
              <a:p>
                <a:r>
                  <a:rPr lang="en-US" sz="1400" dirty="0" smtClean="0">
                    <a:solidFill>
                      <a:srgbClr val="000000"/>
                    </a:solidFill>
                    <a:latin typeface="Lucida Sans - 20"/>
                  </a:rPr>
                  <a:t>Q</a:t>
                </a:r>
                <a:r>
                  <a:rPr lang="en-US" sz="1400" baseline="-25000" dirty="0" smtClean="0">
                    <a:solidFill>
                      <a:srgbClr val="000000"/>
                    </a:solidFill>
                    <a:latin typeface="Lucida Sans - 20"/>
                  </a:rPr>
                  <a:t>2</a:t>
                </a:r>
                <a:endParaRPr lang="en-US" sz="1400" baseline="-25000" dirty="0">
                  <a:solidFill>
                    <a:srgbClr val="000000"/>
                  </a:solidFill>
                  <a:latin typeface="Lucida Sans - 20"/>
                </a:endParaRPr>
              </a:p>
            </p:txBody>
          </p:sp>
          <p:sp>
            <p:nvSpPr>
              <p:cNvPr id="76" name="TextBox 75"/>
              <p:cNvSpPr txBox="1"/>
              <p:nvPr/>
            </p:nvSpPr>
            <p:spPr>
              <a:xfrm>
                <a:off x="2857500" y="6362701"/>
                <a:ext cx="685799" cy="449580"/>
              </a:xfrm>
              <a:prstGeom prst="rect">
                <a:avLst/>
              </a:prstGeom>
              <a:noFill/>
            </p:spPr>
            <p:txBody>
              <a:bodyPr vert="horz" rtlCol="0">
                <a:spAutoFit/>
              </a:bodyPr>
              <a:lstStyle/>
              <a:p>
                <a:r>
                  <a:rPr lang="en-US" sz="1400" smtClean="0">
                    <a:solidFill>
                      <a:srgbClr val="000000"/>
                    </a:solidFill>
                    <a:latin typeface="Lucida Sans - 20"/>
                  </a:rPr>
                  <a:t>Q</a:t>
                </a:r>
                <a:r>
                  <a:rPr lang="en-US" sz="1400" baseline="-25000" smtClean="0">
                    <a:solidFill>
                      <a:srgbClr val="000000"/>
                    </a:solidFill>
                    <a:latin typeface="Lucida Sans - 20"/>
                  </a:rPr>
                  <a:t>3</a:t>
                </a:r>
                <a:endParaRPr lang="en-US" sz="1400" baseline="-25000">
                  <a:solidFill>
                    <a:srgbClr val="000000"/>
                  </a:solidFill>
                  <a:latin typeface="Lucida Sans - 20"/>
                </a:endParaRPr>
              </a:p>
            </p:txBody>
          </p:sp>
          <p:sp>
            <p:nvSpPr>
              <p:cNvPr id="77" name="TextBox 76"/>
              <p:cNvSpPr txBox="1"/>
              <p:nvPr/>
            </p:nvSpPr>
            <p:spPr>
              <a:xfrm>
                <a:off x="3657601" y="6362701"/>
                <a:ext cx="685799" cy="449580"/>
              </a:xfrm>
              <a:prstGeom prst="rect">
                <a:avLst/>
              </a:prstGeom>
              <a:noFill/>
            </p:spPr>
            <p:txBody>
              <a:bodyPr vert="horz" rtlCol="0">
                <a:spAutoFit/>
              </a:bodyPr>
              <a:lstStyle/>
              <a:p>
                <a:r>
                  <a:rPr lang="en-US" sz="1400" smtClean="0">
                    <a:solidFill>
                      <a:srgbClr val="000000"/>
                    </a:solidFill>
                    <a:latin typeface="Lucida Sans - 20"/>
                  </a:rPr>
                  <a:t>Q</a:t>
                </a:r>
                <a:r>
                  <a:rPr lang="en-US" sz="1400" baseline="-25000" smtClean="0">
                    <a:solidFill>
                      <a:srgbClr val="000000"/>
                    </a:solidFill>
                    <a:latin typeface="Lucida Sans - 20"/>
                  </a:rPr>
                  <a:t>4</a:t>
                </a:r>
                <a:endParaRPr lang="en-US" sz="1400" baseline="-25000">
                  <a:solidFill>
                    <a:srgbClr val="000000"/>
                  </a:solidFill>
                  <a:latin typeface="Lucida Sans - 20"/>
                </a:endParaRPr>
              </a:p>
            </p:txBody>
          </p:sp>
          <p:sp>
            <p:nvSpPr>
              <p:cNvPr id="78" name="TextBox 77"/>
              <p:cNvSpPr txBox="1"/>
              <p:nvPr/>
            </p:nvSpPr>
            <p:spPr>
              <a:xfrm>
                <a:off x="4445000" y="6337300"/>
                <a:ext cx="685799" cy="449580"/>
              </a:xfrm>
              <a:prstGeom prst="rect">
                <a:avLst/>
              </a:prstGeom>
              <a:noFill/>
            </p:spPr>
            <p:txBody>
              <a:bodyPr vert="horz" rtlCol="0">
                <a:spAutoFit/>
              </a:bodyPr>
              <a:lstStyle/>
              <a:p>
                <a:r>
                  <a:rPr lang="en-US" sz="1400" dirty="0" smtClean="0">
                    <a:solidFill>
                      <a:srgbClr val="000000"/>
                    </a:solidFill>
                    <a:latin typeface="Lucida Sans - 20"/>
                  </a:rPr>
                  <a:t>Q</a:t>
                </a:r>
                <a:r>
                  <a:rPr lang="en-US" sz="1400" baseline="-25000" dirty="0" smtClean="0">
                    <a:solidFill>
                      <a:srgbClr val="000000"/>
                    </a:solidFill>
                    <a:latin typeface="Lucida Sans - 20"/>
                  </a:rPr>
                  <a:t>5</a:t>
                </a:r>
                <a:endParaRPr lang="en-US" sz="1400" baseline="-25000" dirty="0">
                  <a:solidFill>
                    <a:srgbClr val="000000"/>
                  </a:solidFill>
                  <a:latin typeface="Lucida Sans - 20"/>
                </a:endParaRPr>
              </a:p>
            </p:txBody>
          </p:sp>
          <p:sp>
            <p:nvSpPr>
              <p:cNvPr id="79" name="TextBox 78"/>
              <p:cNvSpPr txBox="1"/>
              <p:nvPr/>
            </p:nvSpPr>
            <p:spPr>
              <a:xfrm>
                <a:off x="1917700" y="2144150"/>
                <a:ext cx="2278279" cy="494537"/>
              </a:xfrm>
              <a:prstGeom prst="rect">
                <a:avLst/>
              </a:prstGeom>
              <a:noFill/>
            </p:spPr>
            <p:txBody>
              <a:bodyPr vert="horz" wrap="square" rtlCol="0">
                <a:spAutoFit/>
              </a:bodyPr>
              <a:lstStyle/>
              <a:p>
                <a:r>
                  <a:rPr lang="en-US" sz="1600" b="1" dirty="0" smtClean="0">
                    <a:solidFill>
                      <a:srgbClr val="FF6820"/>
                    </a:solidFill>
                    <a:latin typeface="Lucida Sans - 20"/>
                  </a:rPr>
                  <a:t>Candy Market</a:t>
                </a:r>
                <a:endParaRPr lang="en-US" sz="1600" b="1" dirty="0">
                  <a:solidFill>
                    <a:srgbClr val="FF6820"/>
                  </a:solidFill>
                  <a:latin typeface="Lucida Sans - 20"/>
                </a:endParaRPr>
              </a:p>
            </p:txBody>
          </p:sp>
        </p:grpSp>
        <p:cxnSp>
          <p:nvCxnSpPr>
            <p:cNvPr id="7" name="Straight Connector 6"/>
            <p:cNvCxnSpPr/>
            <p:nvPr/>
          </p:nvCxnSpPr>
          <p:spPr>
            <a:xfrm flipV="1">
              <a:off x="903254" y="2460484"/>
              <a:ext cx="3059146" cy="2180533"/>
            </a:xfrm>
            <a:prstGeom prst="line">
              <a:avLst/>
            </a:prstGeom>
            <a:ln w="38100">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82" name="TextBox 81"/>
            <p:cNvSpPr txBox="1"/>
            <p:nvPr/>
          </p:nvSpPr>
          <p:spPr>
            <a:xfrm>
              <a:off x="3710763" y="2107168"/>
              <a:ext cx="914400" cy="369332"/>
            </a:xfrm>
            <a:prstGeom prst="rect">
              <a:avLst/>
            </a:prstGeom>
            <a:noFill/>
          </p:spPr>
          <p:txBody>
            <a:bodyPr wrap="square" rtlCol="0">
              <a:spAutoFit/>
            </a:bodyPr>
            <a:lstStyle/>
            <a:p>
              <a:r>
                <a:rPr lang="en-US" dirty="0" smtClean="0">
                  <a:solidFill>
                    <a:srgbClr val="0000FF"/>
                  </a:solidFill>
                </a:rPr>
                <a:t>Supply</a:t>
              </a:r>
              <a:endParaRPr lang="en-US" dirty="0">
                <a:solidFill>
                  <a:srgbClr val="0000FF"/>
                </a:solidFill>
              </a:endParaRPr>
            </a:p>
          </p:txBody>
        </p:sp>
      </p:grpSp>
      <p:sp>
        <p:nvSpPr>
          <p:cNvPr id="83" name="TextBox 82"/>
          <p:cNvSpPr txBox="1"/>
          <p:nvPr/>
        </p:nvSpPr>
        <p:spPr>
          <a:xfrm>
            <a:off x="4724400" y="2019300"/>
            <a:ext cx="4079304" cy="3416320"/>
          </a:xfrm>
          <a:prstGeom prst="rect">
            <a:avLst/>
          </a:prstGeom>
          <a:noFill/>
        </p:spPr>
        <p:txBody>
          <a:bodyPr wrap="square" rtlCol="0">
            <a:spAutoFit/>
          </a:bodyPr>
          <a:lstStyle/>
          <a:p>
            <a:r>
              <a:rPr lang="en-US" b="1" dirty="0" smtClean="0"/>
              <a:t>Notice that:</a:t>
            </a:r>
          </a:p>
          <a:p>
            <a:pPr marL="285750" indent="-285750">
              <a:buFont typeface="Arial" pitchFamily="34" charset="0"/>
              <a:buChar char="•"/>
            </a:pPr>
            <a:r>
              <a:rPr lang="en-US" dirty="0" smtClean="0"/>
              <a:t>The supply curve intersects the price-axis around $1. This is because no firm would be able to make a profit selling candy for less than $1. The P-intercept of supply will </a:t>
            </a:r>
            <a:r>
              <a:rPr lang="en-US" i="1" dirty="0" smtClean="0"/>
              <a:t>almost always</a:t>
            </a:r>
            <a:r>
              <a:rPr lang="en-US" dirty="0" smtClean="0"/>
              <a:t> be greater than zero.</a:t>
            </a:r>
          </a:p>
          <a:p>
            <a:pPr marL="285750" indent="-285750">
              <a:buFont typeface="Arial" pitchFamily="34" charset="0"/>
              <a:buChar char="•"/>
            </a:pPr>
            <a:r>
              <a:rPr lang="en-US" dirty="0" smtClean="0"/>
              <a:t>You cannot see where the supply curve crosses the Q-axis. This is because below $1, there is no candy supplied. The Q-intercept would, in fact, be negative.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0" y="0"/>
            <a:ext cx="9144000" cy="697260"/>
            <a:chOff x="0" y="0"/>
            <a:chExt cx="9144000" cy="836712"/>
          </a:xfrm>
        </p:grpSpPr>
        <p:sp>
          <p:nvSpPr>
            <p:cNvPr id="12" name="Rectangle 1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14"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5" name="Rectangle 14"/>
          <p:cNvSpPr/>
          <p:nvPr/>
        </p:nvSpPr>
        <p:spPr>
          <a:xfrm>
            <a:off x="6324601" y="114300"/>
            <a:ext cx="1295399" cy="523220"/>
          </a:xfrm>
          <a:prstGeom prst="rect">
            <a:avLst/>
          </a:prstGeom>
        </p:spPr>
        <p:txBody>
          <a:bodyPr wrap="square">
            <a:spAutoFit/>
          </a:bodyPr>
          <a:lstStyle/>
          <a:p>
            <a:pPr algn="ctr"/>
            <a:r>
              <a:rPr lang="en-US" sz="1400" i="1" dirty="0" smtClean="0">
                <a:latin typeface="Lucida Sans - 22"/>
              </a:rPr>
              <a:t>Determinants of Supply</a:t>
            </a:r>
            <a:endParaRPr lang="en-US" sz="1400" i="1" dirty="0">
              <a:latin typeface="Lucida Sans - 18"/>
            </a:endParaRPr>
          </a:p>
        </p:txBody>
      </p:sp>
      <p:sp>
        <p:nvSpPr>
          <p:cNvPr id="16" name="TextBox 15"/>
          <p:cNvSpPr txBox="1"/>
          <p:nvPr/>
        </p:nvSpPr>
        <p:spPr>
          <a:xfrm>
            <a:off x="0" y="723900"/>
            <a:ext cx="8803704" cy="1292662"/>
          </a:xfrm>
          <a:prstGeom prst="rect">
            <a:avLst/>
          </a:prstGeom>
          <a:noFill/>
        </p:spPr>
        <p:txBody>
          <a:bodyPr wrap="square" rtlCol="0">
            <a:spAutoFit/>
          </a:bodyPr>
          <a:lstStyle/>
          <a:p>
            <a:r>
              <a:rPr lang="en-US" sz="2400" dirty="0" smtClean="0">
                <a:solidFill>
                  <a:srgbClr val="FF0000"/>
                </a:solidFill>
              </a:rPr>
              <a:t>The non-Price Determinants of Supply</a:t>
            </a:r>
          </a:p>
          <a:p>
            <a:r>
              <a:rPr lang="en-US" dirty="0" smtClean="0"/>
              <a:t>A change in price will lead to a change in the quantity demanded. But a change in a non-price determinant of supply will shift the supply curve and cause more or less output to be supplied at EACH PRICE.</a:t>
            </a:r>
          </a:p>
        </p:txBody>
      </p:sp>
      <p:graphicFrame>
        <p:nvGraphicFramePr>
          <p:cNvPr id="17" name="Table 16"/>
          <p:cNvGraphicFramePr>
            <a:graphicFrameLocks noGrp="1"/>
          </p:cNvGraphicFramePr>
          <p:nvPr>
            <p:extLst>
              <p:ext uri="{D42A27DB-BD31-4B8C-83A1-F6EECF244321}">
                <p14:modId xmlns:p14="http://schemas.microsoft.com/office/powerpoint/2010/main" val="613638248"/>
              </p:ext>
            </p:extLst>
          </p:nvPr>
        </p:nvGraphicFramePr>
        <p:xfrm>
          <a:off x="24808" y="2123440"/>
          <a:ext cx="9119192" cy="3606799"/>
        </p:xfrm>
        <a:graphic>
          <a:graphicData uri="http://schemas.openxmlformats.org/drawingml/2006/table">
            <a:tbl>
              <a:tblPr firstRow="1" bandRow="1">
                <a:tableStyleId>{21E4AEA4-8DFA-4A89-87EB-49C32662AFE0}</a:tableStyleId>
              </a:tblPr>
              <a:tblGrid>
                <a:gridCol w="2794592"/>
                <a:gridCol w="6324600"/>
              </a:tblGrid>
              <a:tr h="513080">
                <a:tc gridSpan="2">
                  <a:txBody>
                    <a:bodyPr/>
                    <a:lstStyle/>
                    <a:p>
                      <a:pPr algn="ctr"/>
                      <a:r>
                        <a:rPr lang="en-US" dirty="0" smtClean="0"/>
                        <a:t>The non-Price</a:t>
                      </a:r>
                      <a:r>
                        <a:rPr lang="en-US" baseline="0" dirty="0" smtClean="0"/>
                        <a:t> Determinants of Supply (Supply shifters)</a:t>
                      </a:r>
                      <a:endParaRPr lang="en-US" dirty="0"/>
                    </a:p>
                  </a:txBody>
                  <a:tcPr anchor="ctr"/>
                </a:tc>
                <a:tc hMerge="1">
                  <a:txBody>
                    <a:bodyPr/>
                    <a:lstStyle/>
                    <a:p>
                      <a:endParaRPr lang="en-US" dirty="0"/>
                    </a:p>
                  </a:txBody>
                  <a:tcPr/>
                </a:tc>
              </a:tr>
              <a:tr h="513080">
                <a:tc>
                  <a:txBody>
                    <a:bodyPr/>
                    <a:lstStyle/>
                    <a:p>
                      <a:pPr algn="ctr"/>
                      <a:r>
                        <a:rPr lang="en-US" sz="1800" b="1" dirty="0" smtClean="0">
                          <a:solidFill>
                            <a:srgbClr val="FF0000"/>
                          </a:solidFill>
                        </a:rPr>
                        <a:t>Subsidies and Taxes</a:t>
                      </a:r>
                      <a:endParaRPr lang="en-US" sz="1800" b="1" dirty="0">
                        <a:solidFill>
                          <a:srgbClr val="FF0000"/>
                        </a:solidFill>
                      </a:endParaRPr>
                    </a:p>
                  </a:txBody>
                  <a:tcPr anchor="ctr"/>
                </a:tc>
                <a:tc>
                  <a:txBody>
                    <a:bodyPr/>
                    <a:lstStyle/>
                    <a:p>
                      <a:pPr algn="ctr"/>
                      <a:r>
                        <a:rPr lang="en-US" sz="1400" b="1" dirty="0" smtClean="0"/>
                        <a:t>Subsidies</a:t>
                      </a:r>
                      <a:r>
                        <a:rPr lang="en-US" sz="1400" dirty="0" smtClean="0"/>
                        <a:t>: government payment to producers for each unit produce,</a:t>
                      </a:r>
                      <a:r>
                        <a:rPr lang="en-US" sz="1400" baseline="0" dirty="0" smtClean="0"/>
                        <a:t> will increase supply. </a:t>
                      </a:r>
                      <a:r>
                        <a:rPr lang="en-US" sz="1400" b="1" baseline="0" dirty="0" smtClean="0"/>
                        <a:t>Taxes:</a:t>
                      </a:r>
                      <a:r>
                        <a:rPr lang="en-US" sz="1400" baseline="0" dirty="0" smtClean="0"/>
                        <a:t> Payments from firms to the government, will decrease supply.</a:t>
                      </a:r>
                      <a:endParaRPr lang="en-US" sz="1400" dirty="0"/>
                    </a:p>
                  </a:txBody>
                  <a:tcPr anchor="ctr"/>
                </a:tc>
              </a:tr>
              <a:tr h="513080">
                <a:tc>
                  <a:txBody>
                    <a:bodyPr/>
                    <a:lstStyle/>
                    <a:p>
                      <a:pPr algn="ctr"/>
                      <a:r>
                        <a:rPr lang="en-US" sz="1800" b="1" dirty="0" smtClean="0">
                          <a:solidFill>
                            <a:srgbClr val="FF0000"/>
                          </a:solidFill>
                        </a:rPr>
                        <a:t>Technology</a:t>
                      </a:r>
                      <a:endParaRPr lang="en-US" sz="1800" b="1" dirty="0">
                        <a:solidFill>
                          <a:srgbClr val="FF0000"/>
                        </a:solidFill>
                      </a:endParaRPr>
                    </a:p>
                  </a:txBody>
                  <a:tcPr anchor="ctr"/>
                </a:tc>
                <a:tc>
                  <a:txBody>
                    <a:bodyPr/>
                    <a:lstStyle/>
                    <a:p>
                      <a:pPr algn="ctr"/>
                      <a:r>
                        <a:rPr lang="en-US" sz="1400" dirty="0" smtClean="0"/>
                        <a:t>New</a:t>
                      </a:r>
                      <a:r>
                        <a:rPr lang="en-US" sz="1400" baseline="0" dirty="0" smtClean="0"/>
                        <a:t> technologies make production more efficient and increase supply.</a:t>
                      </a:r>
                      <a:endParaRPr lang="en-US" sz="1400" dirty="0"/>
                    </a:p>
                  </a:txBody>
                  <a:tcPr anchor="ctr"/>
                </a:tc>
              </a:tr>
              <a:tr h="513080">
                <a:tc>
                  <a:txBody>
                    <a:bodyPr/>
                    <a:lstStyle/>
                    <a:p>
                      <a:pPr algn="ctr"/>
                      <a:r>
                        <a:rPr lang="en-US" sz="1800" b="1" dirty="0" smtClean="0">
                          <a:solidFill>
                            <a:srgbClr val="FF0000"/>
                          </a:solidFill>
                        </a:rPr>
                        <a:t>Other related goods’ prices</a:t>
                      </a:r>
                      <a:endParaRPr lang="en-US" sz="1800" b="1" dirty="0">
                        <a:solidFill>
                          <a:srgbClr val="FF0000"/>
                        </a:solidFill>
                      </a:endParaRPr>
                    </a:p>
                  </a:txBody>
                  <a:tcPr anchor="ctr"/>
                </a:tc>
                <a:tc>
                  <a:txBody>
                    <a:bodyPr/>
                    <a:lstStyle/>
                    <a:p>
                      <a:pPr algn="ctr"/>
                      <a:r>
                        <a:rPr lang="en-US" sz="1400" dirty="0" smtClean="0"/>
                        <a:t>Substitutes in production.</a:t>
                      </a:r>
                      <a:r>
                        <a:rPr lang="en-US" sz="1400" baseline="0" dirty="0" smtClean="0"/>
                        <a:t> If another good that a firm </a:t>
                      </a:r>
                      <a:r>
                        <a:rPr lang="en-US" sz="1400" i="1" baseline="0" dirty="0" smtClean="0"/>
                        <a:t>could </a:t>
                      </a:r>
                      <a:r>
                        <a:rPr lang="en-US" sz="1400" i="0" baseline="0" dirty="0" smtClean="0"/>
                        <a:t>produce rises in price, firms will produce more of it and less of what they used to produce.</a:t>
                      </a:r>
                      <a:endParaRPr lang="en-US" sz="1400" dirty="0"/>
                    </a:p>
                  </a:txBody>
                  <a:tcPr anchor="ctr"/>
                </a:tc>
              </a:tr>
              <a:tr h="513080">
                <a:tc>
                  <a:txBody>
                    <a:bodyPr/>
                    <a:lstStyle/>
                    <a:p>
                      <a:pPr algn="ctr"/>
                      <a:r>
                        <a:rPr lang="en-US" sz="1800" b="1" dirty="0" smtClean="0">
                          <a:solidFill>
                            <a:srgbClr val="FF0000"/>
                          </a:solidFill>
                        </a:rPr>
                        <a:t>Resource costs</a:t>
                      </a:r>
                      <a:endParaRPr lang="en-US" sz="1800" b="1" dirty="0">
                        <a:solidFill>
                          <a:srgbClr val="FF0000"/>
                        </a:solidFill>
                      </a:endParaRPr>
                    </a:p>
                  </a:txBody>
                  <a:tcPr anchor="ctr"/>
                </a:tc>
                <a:tc>
                  <a:txBody>
                    <a:bodyPr/>
                    <a:lstStyle/>
                    <a:p>
                      <a:pPr algn="ctr"/>
                      <a:r>
                        <a:rPr lang="en-US" sz="1400" dirty="0" smtClean="0"/>
                        <a:t>If the costs of inputs</a:t>
                      </a:r>
                      <a:r>
                        <a:rPr lang="en-US" sz="1400" baseline="0" dirty="0" smtClean="0"/>
                        <a:t> falls, supply will increase. If input costs rise, supply decreases.</a:t>
                      </a:r>
                      <a:endParaRPr lang="en-US" sz="1400" dirty="0"/>
                    </a:p>
                  </a:txBody>
                  <a:tcPr anchor="ctr"/>
                </a:tc>
              </a:tr>
              <a:tr h="513080">
                <a:tc>
                  <a:txBody>
                    <a:bodyPr/>
                    <a:lstStyle/>
                    <a:p>
                      <a:pPr algn="ctr"/>
                      <a:r>
                        <a:rPr lang="en-US" sz="1800" b="1" dirty="0" smtClean="0">
                          <a:solidFill>
                            <a:srgbClr val="FF0000"/>
                          </a:solidFill>
                        </a:rPr>
                        <a:t>Expectations of producers</a:t>
                      </a:r>
                      <a:endParaRPr lang="en-US" sz="1800" b="1" dirty="0">
                        <a:solidFill>
                          <a:srgbClr val="FF0000"/>
                        </a:solidFill>
                      </a:endParaRPr>
                    </a:p>
                  </a:txBody>
                  <a:tcPr anchor="ctr"/>
                </a:tc>
                <a:tc>
                  <a:txBody>
                    <a:bodyPr/>
                    <a:lstStyle/>
                    <a:p>
                      <a:pPr algn="ctr"/>
                      <a:r>
                        <a:rPr lang="en-US" sz="1400" dirty="0" smtClean="0"/>
                        <a:t>If firms expect the prices of their goods to rise, they will increase production now. If they expect prices to fall, they will reduce</a:t>
                      </a:r>
                      <a:r>
                        <a:rPr lang="en-US" sz="1400" baseline="0" dirty="0" smtClean="0"/>
                        <a:t> supply now.</a:t>
                      </a:r>
                      <a:endParaRPr lang="en-US" sz="1400" dirty="0"/>
                    </a:p>
                  </a:txBody>
                  <a:tcPr anchor="ctr"/>
                </a:tc>
              </a:tr>
              <a:tr h="513080">
                <a:tc>
                  <a:txBody>
                    <a:bodyPr/>
                    <a:lstStyle/>
                    <a:p>
                      <a:pPr algn="ctr"/>
                      <a:r>
                        <a:rPr lang="en-US" sz="1800" b="1" dirty="0" smtClean="0">
                          <a:solidFill>
                            <a:srgbClr val="FF0000"/>
                          </a:solidFill>
                        </a:rPr>
                        <a:t>Size of the market</a:t>
                      </a:r>
                      <a:endParaRPr lang="en-US" sz="1800" b="1" dirty="0">
                        <a:solidFill>
                          <a:srgbClr val="FF0000"/>
                        </a:solidFill>
                      </a:endParaRPr>
                    </a:p>
                  </a:txBody>
                  <a:tcPr anchor="ctr"/>
                </a:tc>
                <a:tc>
                  <a:txBody>
                    <a:bodyPr/>
                    <a:lstStyle/>
                    <a:p>
                      <a:pPr algn="ctr"/>
                      <a:r>
                        <a:rPr lang="en-US" sz="1400" dirty="0" smtClean="0"/>
                        <a:t>If the</a:t>
                      </a:r>
                      <a:r>
                        <a:rPr lang="en-US" sz="1400" baseline="0" dirty="0" smtClean="0"/>
                        <a:t> number of firms in the market increases, supply increases. Vice versa.</a:t>
                      </a:r>
                      <a:endParaRPr lang="en-US" sz="1400" dirty="0"/>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0" y="0"/>
            <a:ext cx="9144000" cy="697260"/>
            <a:chOff x="0" y="0"/>
            <a:chExt cx="9144000" cy="836712"/>
          </a:xfrm>
        </p:grpSpPr>
        <p:sp>
          <p:nvSpPr>
            <p:cNvPr id="49" name="Rectangle 4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52" name="Rectangle 51"/>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Markets</a:t>
            </a:r>
            <a:endParaRPr lang="en-US" sz="1400" i="1" dirty="0">
              <a:latin typeface="Lucida Sans - 18"/>
            </a:endParaRPr>
          </a:p>
        </p:txBody>
      </p:sp>
      <p:sp>
        <p:nvSpPr>
          <p:cNvPr id="53" name="TextBox 52"/>
          <p:cNvSpPr txBox="1"/>
          <p:nvPr/>
        </p:nvSpPr>
        <p:spPr>
          <a:xfrm>
            <a:off x="0" y="723900"/>
            <a:ext cx="8727504" cy="1015663"/>
          </a:xfrm>
          <a:prstGeom prst="rect">
            <a:avLst/>
          </a:prstGeom>
          <a:noFill/>
        </p:spPr>
        <p:txBody>
          <a:bodyPr wrap="square" rtlCol="0">
            <a:spAutoFit/>
          </a:bodyPr>
          <a:lstStyle/>
          <a:p>
            <a:r>
              <a:rPr lang="en-US" sz="2400" dirty="0" smtClean="0">
                <a:solidFill>
                  <a:srgbClr val="FF0000"/>
                </a:solidFill>
              </a:rPr>
              <a:t>Markets in the Circular Flow Model</a:t>
            </a:r>
          </a:p>
          <a:p>
            <a:r>
              <a:rPr lang="en-US" dirty="0" smtClean="0"/>
              <a:t>The first economic model you learned was that which shows the flow of money payments between households and firms in the market economy. </a:t>
            </a:r>
            <a:endParaRPr lang="en-US" dirty="0"/>
          </a:p>
        </p:txBody>
      </p:sp>
      <p:pic>
        <p:nvPicPr>
          <p:cNvPr id="54" name="Picture 2" descr="Image_9"/>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2987964" y="1562100"/>
            <a:ext cx="6003636" cy="3962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6200" y="1638300"/>
            <a:ext cx="2911764" cy="3693319"/>
          </a:xfrm>
          <a:prstGeom prst="rect">
            <a:avLst/>
          </a:prstGeom>
          <a:noFill/>
        </p:spPr>
        <p:txBody>
          <a:bodyPr wrap="square" rtlCol="0">
            <a:spAutoFit/>
          </a:bodyPr>
          <a:lstStyle/>
          <a:p>
            <a:r>
              <a:rPr lang="en-US" b="1" dirty="0" smtClean="0">
                <a:solidFill>
                  <a:srgbClr val="0000FF"/>
                </a:solidFill>
              </a:rPr>
              <a:t>Notice:</a:t>
            </a:r>
          </a:p>
          <a:p>
            <a:pPr marL="285750" indent="-285750">
              <a:buFont typeface="Arial" pitchFamily="34" charset="0"/>
              <a:buChar char="•"/>
            </a:pPr>
            <a:r>
              <a:rPr lang="en-US" dirty="0" smtClean="0"/>
              <a:t>The interdependence of households and firms</a:t>
            </a:r>
          </a:p>
          <a:p>
            <a:pPr marL="285750" indent="-285750">
              <a:buFont typeface="Arial" pitchFamily="34" charset="0"/>
              <a:buChar char="•"/>
            </a:pPr>
            <a:r>
              <a:rPr lang="en-US" dirty="0" smtClean="0"/>
              <a:t>The motivations for individuals to participate </a:t>
            </a:r>
          </a:p>
          <a:p>
            <a:pPr marL="742950" lvl="1" indent="-285750">
              <a:buFont typeface="Wingdings" pitchFamily="2" charset="2"/>
              <a:buChar char="Ø"/>
            </a:pPr>
            <a:r>
              <a:rPr lang="en-US" dirty="0" smtClean="0"/>
              <a:t>To maximize their utility or happiness for households</a:t>
            </a:r>
          </a:p>
          <a:p>
            <a:pPr marL="742950" lvl="1" indent="-285750">
              <a:buFont typeface="Wingdings" pitchFamily="2" charset="2"/>
              <a:buChar char="Ø"/>
            </a:pPr>
            <a:r>
              <a:rPr lang="en-US" dirty="0" smtClean="0"/>
              <a:t>To maximize their profits for firms</a:t>
            </a:r>
          </a:p>
          <a:p>
            <a:pPr marL="285750" indent="-285750">
              <a:buFont typeface="Arial" pitchFamily="34" charset="0"/>
              <a:buChar char="•"/>
            </a:pPr>
            <a:r>
              <a:rPr lang="en-US" dirty="0" smtClean="0"/>
              <a:t>All income for households turns into revenues for firms, and vice versa.</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5943600" y="3146171"/>
            <a:ext cx="3172323" cy="2530729"/>
          </a:xfrm>
          <a:prstGeom prst="rect">
            <a:avLst/>
          </a:prstGeom>
          <a:solidFill>
            <a:srgbClr val="FFFFFF"/>
          </a:solidFill>
          <a:ln>
            <a:noFill/>
            <a:prstDash/>
          </a:ln>
        </p:spPr>
      </p:pic>
      <p:pic>
        <p:nvPicPr>
          <p:cNvPr id="3" name="Picture 2"/>
          <p:cNvPicPr/>
          <p:nvPr/>
        </p:nvPicPr>
        <p:blipFill>
          <a:blip r:embed="rId3"/>
          <a:stretch>
            <a:fillRect/>
          </a:stretch>
        </p:blipFill>
        <p:spPr>
          <a:xfrm>
            <a:off x="5743078" y="697260"/>
            <a:ext cx="3172172" cy="2420777"/>
          </a:xfrm>
          <a:prstGeom prst="rect">
            <a:avLst/>
          </a:prstGeom>
          <a:solidFill>
            <a:srgbClr val="FFFFFF"/>
          </a:solidFill>
          <a:ln>
            <a:noFill/>
            <a:prstDash/>
          </a:ln>
        </p:spPr>
      </p:pic>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9" name="TextBox 8"/>
          <p:cNvSpPr txBox="1"/>
          <p:nvPr/>
        </p:nvSpPr>
        <p:spPr>
          <a:xfrm>
            <a:off x="0" y="723900"/>
            <a:ext cx="5715000" cy="1569660"/>
          </a:xfrm>
          <a:prstGeom prst="rect">
            <a:avLst/>
          </a:prstGeom>
          <a:noFill/>
        </p:spPr>
        <p:txBody>
          <a:bodyPr wrap="square" rtlCol="0">
            <a:spAutoFit/>
          </a:bodyPr>
          <a:lstStyle/>
          <a:p>
            <a:r>
              <a:rPr lang="en-US" sz="2400" dirty="0" smtClean="0">
                <a:solidFill>
                  <a:srgbClr val="FF0000"/>
                </a:solidFill>
              </a:rPr>
              <a:t>Changes in Supply vs. Changes in Quantity</a:t>
            </a:r>
          </a:p>
          <a:p>
            <a:r>
              <a:rPr lang="en-US" dirty="0" smtClean="0"/>
              <a:t>A change in the price of a good causes the quantity supplied to change. This is different than a change in supply, which is caused by a change in a non-price determinant of supply</a:t>
            </a:r>
          </a:p>
        </p:txBody>
      </p:sp>
      <p:sp>
        <p:nvSpPr>
          <p:cNvPr id="10" name="TextBox 9"/>
          <p:cNvSpPr txBox="1"/>
          <p:nvPr/>
        </p:nvSpPr>
        <p:spPr>
          <a:xfrm>
            <a:off x="5334000" y="1508730"/>
            <a:ext cx="762000" cy="461665"/>
          </a:xfrm>
          <a:prstGeom prst="rect">
            <a:avLst/>
          </a:prstGeom>
          <a:noFill/>
        </p:spPr>
        <p:txBody>
          <a:bodyPr wrap="square" rtlCol="0">
            <a:spAutoFit/>
          </a:bodyPr>
          <a:lstStyle/>
          <a:p>
            <a:r>
              <a:rPr lang="en-US" sz="2400" dirty="0" smtClean="0">
                <a:solidFill>
                  <a:srgbClr val="0000FF"/>
                </a:solidFill>
              </a:rPr>
              <a:t>(A)</a:t>
            </a:r>
            <a:endParaRPr lang="en-US" sz="2400" dirty="0">
              <a:solidFill>
                <a:srgbClr val="0000FF"/>
              </a:solidFill>
            </a:endParaRPr>
          </a:p>
        </p:txBody>
      </p:sp>
      <p:sp>
        <p:nvSpPr>
          <p:cNvPr id="11" name="TextBox 10"/>
          <p:cNvSpPr txBox="1"/>
          <p:nvPr/>
        </p:nvSpPr>
        <p:spPr>
          <a:xfrm>
            <a:off x="5410200" y="3956786"/>
            <a:ext cx="762000" cy="461665"/>
          </a:xfrm>
          <a:prstGeom prst="rect">
            <a:avLst/>
          </a:prstGeom>
          <a:noFill/>
        </p:spPr>
        <p:txBody>
          <a:bodyPr wrap="square" rtlCol="0">
            <a:spAutoFit/>
          </a:bodyPr>
          <a:lstStyle/>
          <a:p>
            <a:r>
              <a:rPr lang="en-US" sz="2400" dirty="0" smtClean="0">
                <a:solidFill>
                  <a:srgbClr val="0000FF"/>
                </a:solidFill>
              </a:rPr>
              <a:t>(B)</a:t>
            </a:r>
            <a:endParaRPr lang="en-US" sz="2400" dirty="0">
              <a:solidFill>
                <a:srgbClr val="0000FF"/>
              </a:solidFill>
            </a:endParaRPr>
          </a:p>
        </p:txBody>
      </p:sp>
      <p:sp>
        <p:nvSpPr>
          <p:cNvPr id="12" name="TextBox 11"/>
          <p:cNvSpPr txBox="1"/>
          <p:nvPr/>
        </p:nvSpPr>
        <p:spPr>
          <a:xfrm>
            <a:off x="35496" y="2247900"/>
            <a:ext cx="5450904" cy="3416320"/>
          </a:xfrm>
          <a:prstGeom prst="rect">
            <a:avLst/>
          </a:prstGeom>
          <a:noFill/>
        </p:spPr>
        <p:txBody>
          <a:bodyPr wrap="square" rtlCol="0">
            <a:spAutoFit/>
          </a:bodyPr>
          <a:lstStyle/>
          <a:p>
            <a:r>
              <a:rPr lang="en-US" b="1" dirty="0" smtClean="0">
                <a:solidFill>
                  <a:srgbClr val="0000FF"/>
                </a:solidFill>
              </a:rPr>
              <a:t>A change in price: </a:t>
            </a:r>
            <a:r>
              <a:rPr lang="en-US" dirty="0" smtClean="0">
                <a:solidFill>
                  <a:srgbClr val="0000FF"/>
                </a:solidFill>
              </a:rPr>
              <a:t>Can be seen in graph (A)</a:t>
            </a:r>
            <a:r>
              <a:rPr lang="en-US" b="1" dirty="0" smtClean="0">
                <a:solidFill>
                  <a:srgbClr val="0000FF"/>
                </a:solidFill>
              </a:rPr>
              <a:t> </a:t>
            </a:r>
          </a:p>
          <a:p>
            <a:pPr marL="285750" indent="-285750">
              <a:buFont typeface="Arial" pitchFamily="34" charset="0"/>
              <a:buChar char="•"/>
            </a:pPr>
            <a:r>
              <a:rPr lang="en-US" dirty="0" smtClean="0"/>
              <a:t>Firms already in the market will with to increase their output to earn the higher profits made possible by the higher price. </a:t>
            </a:r>
          </a:p>
          <a:p>
            <a:pPr marL="285750" indent="-285750">
              <a:buFont typeface="Arial" pitchFamily="34" charset="0"/>
              <a:buChar char="•"/>
            </a:pPr>
            <a:r>
              <a:rPr lang="en-US" dirty="0" smtClean="0"/>
              <a:t>If price falls, firms will scale back production to maintain profits or reduce losses.</a:t>
            </a:r>
          </a:p>
          <a:p>
            <a:r>
              <a:rPr lang="en-US" b="1" dirty="0" smtClean="0">
                <a:solidFill>
                  <a:srgbClr val="0000FF"/>
                </a:solidFill>
              </a:rPr>
              <a:t>A change in supply: </a:t>
            </a:r>
            <a:r>
              <a:rPr lang="en-US" dirty="0" smtClean="0">
                <a:solidFill>
                  <a:srgbClr val="0000FF"/>
                </a:solidFill>
              </a:rPr>
              <a:t>Can be seen in graph (B)</a:t>
            </a:r>
            <a:endParaRPr lang="en-US" b="1" dirty="0" smtClean="0">
              <a:solidFill>
                <a:srgbClr val="0000FF"/>
              </a:solidFill>
            </a:endParaRPr>
          </a:p>
          <a:p>
            <a:pPr marL="285750" indent="-285750">
              <a:buFont typeface="Arial" pitchFamily="34" charset="0"/>
              <a:buChar char="•"/>
            </a:pPr>
            <a:r>
              <a:rPr lang="en-US" dirty="0" smtClean="0"/>
              <a:t>If resources costs decrease, a subsidy is granted, or if the number of firms increase, supply increases to S1</a:t>
            </a:r>
          </a:p>
          <a:p>
            <a:pPr marL="285750" indent="-285750">
              <a:buFont typeface="Arial" pitchFamily="34" charset="0"/>
              <a:buChar char="•"/>
            </a:pPr>
            <a:r>
              <a:rPr lang="en-US" dirty="0" smtClean="0"/>
              <a:t>If resource costs rise, if a tax is levied, or if the price of a similar good which firms can produce rises, supply decreases to S2. </a:t>
            </a:r>
            <a:endParaRPr lang="en-US" dirty="0"/>
          </a:p>
        </p:txBody>
      </p:sp>
      <p:sp>
        <p:nvSpPr>
          <p:cNvPr id="13" name="Rectangle 12"/>
          <p:cNvSpPr/>
          <p:nvPr/>
        </p:nvSpPr>
        <p:spPr>
          <a:xfrm>
            <a:off x="6324601" y="114300"/>
            <a:ext cx="1295399" cy="523220"/>
          </a:xfrm>
          <a:prstGeom prst="rect">
            <a:avLst/>
          </a:prstGeom>
        </p:spPr>
        <p:txBody>
          <a:bodyPr wrap="square">
            <a:spAutoFit/>
          </a:bodyPr>
          <a:lstStyle/>
          <a:p>
            <a:pPr algn="ctr"/>
            <a:r>
              <a:rPr lang="en-US" sz="1400" i="1" dirty="0" smtClean="0">
                <a:latin typeface="Lucida Sans - 22"/>
              </a:rPr>
              <a:t>Determinants of Supply</a:t>
            </a:r>
            <a:endParaRPr lang="en-US" sz="1400" i="1" dirty="0">
              <a:latin typeface="Lucida Sans - 18"/>
            </a:endParaRPr>
          </a:p>
        </p:txBody>
      </p:sp>
    </p:spTree>
    <p:extLst>
      <p:ext uri="{BB962C8B-B14F-4D97-AF65-F5344CB8AC3E}">
        <p14:creationId xmlns:p14="http://schemas.microsoft.com/office/powerpoint/2010/main" val="140423027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6" name="Rectangle 5"/>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mc:AlternateContent xmlns:mc="http://schemas.openxmlformats.org/markup-compatibility/2006" xmlns:a14="http://schemas.microsoft.com/office/drawing/2010/main">
        <mc:Choice Requires="a14">
          <p:sp>
            <p:nvSpPr>
              <p:cNvPr id="7" name="TextBox 6"/>
              <p:cNvSpPr txBox="1"/>
              <p:nvPr/>
            </p:nvSpPr>
            <p:spPr>
              <a:xfrm>
                <a:off x="0" y="723900"/>
                <a:ext cx="8932440" cy="4401205"/>
              </a:xfrm>
              <a:prstGeom prst="rect">
                <a:avLst/>
              </a:prstGeom>
              <a:noFill/>
            </p:spPr>
            <p:txBody>
              <a:bodyPr wrap="square" rtlCol="0">
                <a:spAutoFit/>
              </a:bodyPr>
              <a:lstStyle/>
              <a:p>
                <a:r>
                  <a:rPr lang="en-US" sz="2400" dirty="0" smtClean="0">
                    <a:solidFill>
                      <a:srgbClr val="FF0000"/>
                    </a:solidFill>
                  </a:rPr>
                  <a:t>Linear Supply Equations</a:t>
                </a:r>
              </a:p>
              <a:p>
                <a:r>
                  <a:rPr lang="en-US" dirty="0" smtClean="0"/>
                  <a:t>Supply can </a:t>
                </a:r>
                <a:r>
                  <a:rPr lang="en-US" dirty="0"/>
                  <a:t>also be expressed mathematically as an equation. We will examine linear </a:t>
                </a:r>
                <a:r>
                  <a:rPr lang="en-US" dirty="0" smtClean="0"/>
                  <a:t>supply equations</a:t>
                </a:r>
                <a:r>
                  <a:rPr lang="en-US" dirty="0"/>
                  <a:t>, which are simple formulas </a:t>
                </a:r>
                <a:r>
                  <a:rPr lang="en-US" dirty="0" smtClean="0"/>
                  <a:t>that tell </a:t>
                </a:r>
                <a:r>
                  <a:rPr lang="en-US" dirty="0"/>
                  <a:t>us the quantity </a:t>
                </a:r>
                <a:r>
                  <a:rPr lang="en-US" dirty="0" smtClean="0"/>
                  <a:t>supplied of a </a:t>
                </a:r>
                <a:r>
                  <a:rPr lang="en-US" dirty="0"/>
                  <a:t>good as a function of the good’s price and non-price determinants.</a:t>
                </a:r>
              </a:p>
              <a:p>
                <a:endParaRPr lang="en-US" dirty="0"/>
              </a:p>
              <a:p>
                <a:r>
                  <a:rPr lang="en-US" sz="2000" dirty="0" smtClean="0"/>
                  <a:t>A typical supply equation </a:t>
                </a:r>
                <a:r>
                  <a:rPr lang="en-US" sz="2000" dirty="0"/>
                  <a:t>will be in the form: </a:t>
                </a:r>
              </a:p>
              <a:p>
                <a:endParaRPr lang="en-US" b="1" dirty="0">
                  <a:solidFill>
                    <a:schemeClr val="tx1">
                      <a:lumMod val="50000"/>
                      <a:lumOff val="50000"/>
                    </a:schemeClr>
                  </a:solidFill>
                </a:endParaRPr>
              </a:p>
              <a:p>
                <a14:m>
                  <m:oMathPara xmlns="" xmlns:m="http://schemas.openxmlformats.org/officeDocument/2006/math">
                    <m:oMathParaPr>
                      <m:jc m:val="centerGroup"/>
                    </m:oMathParaPr>
                    <m:oMath xmlns:m="http://schemas.openxmlformats.org/officeDocument/2006/math">
                      <m:r>
                        <a:rPr lang="en-US" sz="2800" b="1" i="1" smtClean="0">
                          <a:solidFill>
                            <a:srgbClr val="FF0000"/>
                          </a:solidFill>
                          <a:latin typeface="Cambria Math"/>
                        </a:rPr>
                        <m:t>𝑸𝒔</m:t>
                      </m:r>
                      <m:r>
                        <a:rPr lang="en-US" sz="2800" b="1" i="1">
                          <a:solidFill>
                            <a:srgbClr val="FF0000"/>
                          </a:solidFill>
                          <a:latin typeface="Cambria Math"/>
                        </a:rPr>
                        <m:t>=</m:t>
                      </m:r>
                      <m:r>
                        <a:rPr lang="en-US" sz="2800" b="1" i="1" smtClean="0">
                          <a:solidFill>
                            <a:srgbClr val="FF0000"/>
                          </a:solidFill>
                          <a:latin typeface="Cambria Math"/>
                        </a:rPr>
                        <m:t>𝒄</m:t>
                      </m:r>
                      <m:r>
                        <a:rPr lang="en-US" sz="2800" b="1" i="1" smtClean="0">
                          <a:solidFill>
                            <a:srgbClr val="FF0000"/>
                          </a:solidFill>
                          <a:latin typeface="Cambria Math"/>
                        </a:rPr>
                        <m:t>+</m:t>
                      </m:r>
                      <m:r>
                        <a:rPr lang="en-US" sz="2800" b="1" i="1" smtClean="0">
                          <a:solidFill>
                            <a:srgbClr val="FF0000"/>
                          </a:solidFill>
                          <a:latin typeface="Cambria Math"/>
                        </a:rPr>
                        <m:t>𝒅𝑷</m:t>
                      </m:r>
                    </m:oMath>
                  </m:oMathPara>
                </a14:m>
                <a:endParaRPr lang="en-US" sz="2800" b="1" dirty="0">
                  <a:solidFill>
                    <a:srgbClr val="FF0000"/>
                  </a:solidFill>
                </a:endParaRPr>
              </a:p>
              <a:p>
                <a:r>
                  <a:rPr lang="en-US" sz="2000" dirty="0"/>
                  <a:t>Where: </a:t>
                </a:r>
              </a:p>
              <a:p>
                <a:pPr marL="285750" indent="-285750">
                  <a:buFont typeface="Arial" pitchFamily="34" charset="0"/>
                  <a:buChar char="•"/>
                </a:pPr>
                <a:r>
                  <a:rPr lang="en-US" sz="2000" dirty="0"/>
                  <a:t>‘</a:t>
                </a:r>
                <a:r>
                  <a:rPr lang="en-US" sz="2000" dirty="0" smtClean="0"/>
                  <a:t>Qs’ </a:t>
                </a:r>
                <a:r>
                  <a:rPr lang="en-US" sz="2000" dirty="0"/>
                  <a:t>= the quantity </a:t>
                </a:r>
                <a:r>
                  <a:rPr lang="en-US" sz="2000" dirty="0" smtClean="0"/>
                  <a:t>supplied for </a:t>
                </a:r>
                <a:r>
                  <a:rPr lang="en-US" sz="2000" dirty="0"/>
                  <a:t>a particular good</a:t>
                </a:r>
              </a:p>
              <a:p>
                <a:pPr marL="285750" indent="-285750">
                  <a:buFont typeface="Arial" pitchFamily="34" charset="0"/>
                  <a:buChar char="•"/>
                </a:pPr>
                <a:r>
                  <a:rPr lang="en-US" sz="2000" dirty="0" smtClean="0"/>
                  <a:t>‘c’ </a:t>
                </a:r>
                <a:r>
                  <a:rPr lang="en-US" sz="2000" dirty="0"/>
                  <a:t>= the quantity </a:t>
                </a:r>
                <a:r>
                  <a:rPr lang="en-US" sz="2000" dirty="0" smtClean="0"/>
                  <a:t>supplied at </a:t>
                </a:r>
                <a:r>
                  <a:rPr lang="en-US" sz="2000" dirty="0"/>
                  <a:t>a price of </a:t>
                </a:r>
                <a:r>
                  <a:rPr lang="en-US" sz="2000" dirty="0" smtClean="0"/>
                  <a:t>zero. This is the ‘q-intercept’ of supply, or where the supply curve would cross the Q-axis </a:t>
                </a:r>
                <a:endParaRPr lang="en-US" sz="2000" dirty="0"/>
              </a:p>
              <a:p>
                <a:pPr marL="285750" indent="-285750">
                  <a:buFont typeface="Arial" pitchFamily="34" charset="0"/>
                  <a:buChar char="•"/>
                </a:pPr>
                <a:r>
                  <a:rPr lang="en-US" sz="2000" dirty="0" smtClean="0"/>
                  <a:t>‘d’ </a:t>
                </a:r>
                <a:r>
                  <a:rPr lang="en-US" sz="2000" dirty="0"/>
                  <a:t>= the amount by which quantity will change as price changes, and</a:t>
                </a:r>
              </a:p>
              <a:p>
                <a:pPr marL="285750" indent="-285750">
                  <a:buFont typeface="Arial" pitchFamily="34" charset="0"/>
                  <a:buChar char="•"/>
                </a:pPr>
                <a:r>
                  <a:rPr lang="en-US" sz="2000" dirty="0"/>
                  <a:t>‘P’ = the price of the good </a:t>
                </a:r>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8932440" cy="4401205"/>
              </a:xfrm>
              <a:prstGeom prst="rect">
                <a:avLst/>
              </a:prstGeom>
              <a:blipFill rotWithShape="1">
                <a:blip r:embed="rId3"/>
                <a:stretch>
                  <a:fillRect l="-1024" t="-1108" r="-819" b="-2216"/>
                </a:stretch>
              </a:blipFill>
            </p:spPr>
            <p:txBody>
              <a:bodyPr/>
              <a:lstStyle/>
              <a:p>
                <a:r>
                  <a:rPr lang="en-US">
                    <a:noFill/>
                  </a:rPr>
                  <a:t> </a:t>
                </a:r>
              </a:p>
            </p:txBody>
          </p:sp>
        </mc:Fallback>
      </mc:AlternateContent>
    </p:spTree>
    <p:extLst>
      <p:ext uri="{BB962C8B-B14F-4D97-AF65-F5344CB8AC3E}">
        <p14:creationId xmlns:p14="http://schemas.microsoft.com/office/powerpoint/2010/main" val="66460360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35496" y="729020"/>
                <a:ext cx="8932440" cy="4985980"/>
              </a:xfrm>
              <a:prstGeom prst="rect">
                <a:avLst/>
              </a:prstGeom>
              <a:noFill/>
            </p:spPr>
            <p:txBody>
              <a:bodyPr wrap="square" rtlCol="0">
                <a:spAutoFit/>
              </a:bodyPr>
              <a:lstStyle/>
              <a:p>
                <a:r>
                  <a:rPr lang="en-US" sz="2400" dirty="0" smtClean="0">
                    <a:solidFill>
                      <a:srgbClr val="FF0000"/>
                    </a:solidFill>
                  </a:rPr>
                  <a:t>Linear Supply Equations</a:t>
                </a:r>
              </a:p>
              <a:p>
                <a:r>
                  <a:rPr lang="en-US" dirty="0" smtClean="0"/>
                  <a:t>Consider the demand for bread in the same </a:t>
                </a:r>
                <a:r>
                  <a:rPr lang="en-US" dirty="0"/>
                  <a:t>small </a:t>
                </a:r>
                <a:r>
                  <a:rPr lang="en-US" dirty="0" smtClean="0"/>
                  <a:t>village as in our demand analysis, </a:t>
                </a:r>
                <a:r>
                  <a:rPr lang="en-US" dirty="0"/>
                  <a:t>which can be represented by the following equation:</a:t>
                </a:r>
              </a:p>
              <a:p>
                <a:pPr algn="ctr"/>
                <a14:m>
                  <m:oMathPara xmlns="" xmlns:m="http://schemas.openxmlformats.org/officeDocument/2006/math">
                    <m:oMathParaPr>
                      <m:jc m:val="centerGroup"/>
                    </m:oMathParaPr>
                    <m:oMath xmlns:m="http://schemas.openxmlformats.org/officeDocument/2006/math">
                      <m:r>
                        <a:rPr lang="en-US" sz="2400" b="1" i="1" smtClean="0">
                          <a:solidFill>
                            <a:srgbClr val="0000FF"/>
                          </a:solidFill>
                          <a:latin typeface="Cambria Math"/>
                        </a:rPr>
                        <m:t>𝑸𝒔</m:t>
                      </m:r>
                      <m:r>
                        <a:rPr lang="en-US" sz="2400" b="1" i="1">
                          <a:solidFill>
                            <a:srgbClr val="0000FF"/>
                          </a:solidFill>
                          <a:latin typeface="Cambria Math"/>
                        </a:rPr>
                        <m:t>=</m:t>
                      </m:r>
                      <m:r>
                        <a:rPr lang="en-US" sz="2400" b="1" i="1" smtClean="0">
                          <a:solidFill>
                            <a:srgbClr val="0000FF"/>
                          </a:solidFill>
                          <a:latin typeface="Cambria Math"/>
                        </a:rPr>
                        <m:t>−</m:t>
                      </m:r>
                      <m:r>
                        <a:rPr lang="en-US" sz="2400" b="1" i="1" smtClean="0">
                          <a:solidFill>
                            <a:srgbClr val="0000FF"/>
                          </a:solidFill>
                          <a:latin typeface="Cambria Math"/>
                        </a:rPr>
                        <m:t>𝟐𝟎𝟎</m:t>
                      </m:r>
                      <m:r>
                        <a:rPr lang="en-US" sz="2400" b="1" i="1" smtClean="0">
                          <a:solidFill>
                            <a:srgbClr val="0000FF"/>
                          </a:solidFill>
                          <a:latin typeface="Cambria Math"/>
                        </a:rPr>
                        <m:t>+</m:t>
                      </m:r>
                      <m:r>
                        <a:rPr lang="en-US" sz="2400" b="1" i="1" smtClean="0">
                          <a:solidFill>
                            <a:srgbClr val="0000FF"/>
                          </a:solidFill>
                          <a:latin typeface="Cambria Math"/>
                        </a:rPr>
                        <m:t>𝟏𝟓𝟎</m:t>
                      </m:r>
                      <m:r>
                        <a:rPr lang="en-US" sz="2400" b="1" i="1">
                          <a:solidFill>
                            <a:srgbClr val="0000FF"/>
                          </a:solidFill>
                          <a:latin typeface="Cambria Math"/>
                        </a:rPr>
                        <m:t>𝑷</m:t>
                      </m:r>
                    </m:oMath>
                  </m:oMathPara>
                </a14:m>
                <a:endParaRPr lang="en-US" sz="2400" b="1" dirty="0">
                  <a:solidFill>
                    <a:srgbClr val="0000FF"/>
                  </a:solidFill>
                </a:endParaRPr>
              </a:p>
              <a:p>
                <a:r>
                  <a:rPr lang="en-US" dirty="0"/>
                  <a:t>What do we know about the </a:t>
                </a:r>
                <a:r>
                  <a:rPr lang="en-US" dirty="0" smtClean="0"/>
                  <a:t>supply of bread </a:t>
                </a:r>
                <a:r>
                  <a:rPr lang="en-US" dirty="0"/>
                  <a:t>from this function? We know that:</a:t>
                </a:r>
              </a:p>
              <a:p>
                <a:pPr marL="285750" indent="-285750">
                  <a:buFont typeface="Arial" pitchFamily="34" charset="0"/>
                  <a:buChar char="•"/>
                </a:pPr>
                <a:r>
                  <a:rPr lang="en-US" dirty="0"/>
                  <a:t>If bread were free (e.g. if the price = 0), </a:t>
                </a:r>
                <a:r>
                  <a:rPr lang="en-US" dirty="0" smtClean="0"/>
                  <a:t>-200 </a:t>
                </a:r>
                <a:r>
                  <a:rPr lang="en-US" dirty="0"/>
                  <a:t>loaves of bread would be </a:t>
                </a:r>
                <a:r>
                  <a:rPr lang="en-US" dirty="0" smtClean="0"/>
                  <a:t>supplied. </a:t>
                </a:r>
                <a:r>
                  <a:rPr lang="en-US" i="1" dirty="0"/>
                  <a:t>Plug zero into the equation to prove that </a:t>
                </a:r>
                <a:r>
                  <a:rPr lang="en-US" i="1" dirty="0" smtClean="0"/>
                  <a:t>Qs=-200 at a price of zero</a:t>
                </a:r>
                <a:r>
                  <a:rPr lang="en-US" dirty="0" smtClean="0"/>
                  <a:t>. Of course, -200 cannot be supplied, so if P=0, no bread will be produced.</a:t>
                </a:r>
                <a:endParaRPr lang="en-US" dirty="0"/>
              </a:p>
              <a:p>
                <a:pPr marL="285750" indent="-285750">
                  <a:buFont typeface="Arial" pitchFamily="34" charset="0"/>
                  <a:buChar char="•"/>
                </a:pPr>
                <a:r>
                  <a:rPr lang="en-US" dirty="0"/>
                  <a:t>For every $1 increase in the price of bread above zero, </a:t>
                </a:r>
                <a:r>
                  <a:rPr lang="en-US" dirty="0" smtClean="0"/>
                  <a:t>150 additional loaves </a:t>
                </a:r>
                <a:r>
                  <a:rPr lang="en-US" dirty="0"/>
                  <a:t>will be </a:t>
                </a:r>
                <a:r>
                  <a:rPr lang="en-US" dirty="0" smtClean="0"/>
                  <a:t>supplied. </a:t>
                </a:r>
                <a:r>
                  <a:rPr lang="en-US" dirty="0"/>
                  <a:t>Plug the following prices into the equation to prove this:</a:t>
                </a:r>
              </a:p>
              <a:p>
                <a:pPr marL="742950" lvl="1" indent="-285750">
                  <a:buFont typeface="Wingdings" pitchFamily="2" charset="2"/>
                  <a:buChar char="Ø"/>
                </a:pPr>
                <a:r>
                  <a:rPr lang="en-US" dirty="0" smtClean="0">
                    <a:solidFill>
                      <a:srgbClr val="0000FF"/>
                    </a:solidFill>
                  </a:rPr>
                  <a:t>$1 -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𝟐𝟎𝟎</m:t>
                    </m:r>
                    <m:r>
                      <a:rPr lang="en-US" b="1" i="1" smtClean="0">
                        <a:solidFill>
                          <a:srgbClr val="0000FF"/>
                        </a:solidFill>
                        <a:latin typeface="Cambria Math"/>
                      </a:rPr>
                      <m:t>+</m:t>
                    </m:r>
                    <m:r>
                      <a:rPr lang="en-US" b="1" i="1" smtClean="0">
                        <a:solidFill>
                          <a:srgbClr val="0000FF"/>
                        </a:solidFill>
                        <a:latin typeface="Cambria Math"/>
                      </a:rPr>
                      <m:t>𝟏𝟓𝟎</m:t>
                    </m:r>
                    <m:d>
                      <m:dPr>
                        <m:ctrlPr>
                          <a:rPr lang="en-US" b="1" i="1">
                            <a:solidFill>
                              <a:srgbClr val="0000FF"/>
                            </a:solidFill>
                            <a:latin typeface="Cambria Math" panose="02040503050406030204" pitchFamily="18" charset="0"/>
                          </a:rPr>
                        </m:ctrlPr>
                      </m:dPr>
                      <m:e>
                        <m:r>
                          <a:rPr lang="en-US" b="1" i="1">
                            <a:solidFill>
                              <a:srgbClr val="0000FF"/>
                            </a:solidFill>
                            <a:latin typeface="Cambria Math"/>
                          </a:rPr>
                          <m:t>𝟏</m:t>
                        </m:r>
                      </m:e>
                    </m:d>
                    <m:r>
                      <a:rPr lang="en-US" b="1" i="1">
                        <a:solidFill>
                          <a:srgbClr val="0000FF"/>
                        </a:solidFill>
                        <a:latin typeface="Cambria Math"/>
                      </a:rPr>
                      <m:t>=</m:t>
                    </m:r>
                    <m:r>
                      <a:rPr lang="en-US" b="1" i="1" smtClean="0">
                        <a:solidFill>
                          <a:srgbClr val="0000FF"/>
                        </a:solidFill>
                        <a:latin typeface="Cambria Math"/>
                      </a:rPr>
                      <m:t>−</m:t>
                    </m:r>
                    <m:r>
                      <a:rPr lang="en-US" b="1" i="1" smtClean="0">
                        <a:solidFill>
                          <a:srgbClr val="0000FF"/>
                        </a:solidFill>
                        <a:latin typeface="Cambria Math"/>
                      </a:rPr>
                      <m:t>𝟓𝟎</m:t>
                    </m:r>
                  </m:oMath>
                </a14:m>
                <a:endParaRPr lang="en-US" dirty="0">
                  <a:solidFill>
                    <a:srgbClr val="0000FF"/>
                  </a:solidFill>
                </a:endParaRPr>
              </a:p>
              <a:p>
                <a:pPr marL="742950" lvl="1" indent="-285750">
                  <a:buFont typeface="Wingdings" pitchFamily="2" charset="2"/>
                  <a:buChar char="Ø"/>
                </a:pPr>
                <a:r>
                  <a:rPr lang="en-US" dirty="0" smtClean="0">
                    <a:solidFill>
                      <a:srgbClr val="0000FF"/>
                    </a:solidFill>
                  </a:rPr>
                  <a:t>$2 -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𝟐𝟎𝟎</m:t>
                    </m:r>
                    <m:r>
                      <a:rPr lang="en-US" b="1" i="1" smtClean="0">
                        <a:solidFill>
                          <a:srgbClr val="0000FF"/>
                        </a:solidFill>
                        <a:latin typeface="Cambria Math"/>
                      </a:rPr>
                      <m:t>+</m:t>
                    </m:r>
                    <m:r>
                      <a:rPr lang="en-US" b="1" i="1" smtClean="0">
                        <a:solidFill>
                          <a:srgbClr val="0000FF"/>
                        </a:solidFill>
                        <a:latin typeface="Cambria Math"/>
                      </a:rPr>
                      <m:t>𝟏𝟓𝟎</m:t>
                    </m:r>
                    <m:d>
                      <m:dPr>
                        <m:ctrlPr>
                          <a:rPr lang="en-US" b="1" i="1">
                            <a:solidFill>
                              <a:srgbClr val="0000FF"/>
                            </a:solidFill>
                            <a:latin typeface="Cambria Math" panose="02040503050406030204" pitchFamily="18" charset="0"/>
                          </a:rPr>
                        </m:ctrlPr>
                      </m:dPr>
                      <m:e>
                        <m:r>
                          <a:rPr lang="en-US" b="1" i="1">
                            <a:solidFill>
                              <a:srgbClr val="0000FF"/>
                            </a:solidFill>
                            <a:latin typeface="Cambria Math"/>
                          </a:rPr>
                          <m:t>𝟐</m:t>
                        </m:r>
                      </m:e>
                    </m:d>
                    <m:r>
                      <a:rPr lang="en-US" b="1" i="1">
                        <a:solidFill>
                          <a:srgbClr val="0000FF"/>
                        </a:solidFill>
                        <a:latin typeface="Cambria Math"/>
                      </a:rPr>
                      <m:t>=</m:t>
                    </m:r>
                    <m:r>
                      <a:rPr lang="en-US" b="1" i="1" smtClean="0">
                        <a:solidFill>
                          <a:srgbClr val="0000FF"/>
                        </a:solidFill>
                        <a:latin typeface="Cambria Math"/>
                      </a:rPr>
                      <m:t>𝟏𝟎𝟎</m:t>
                    </m:r>
                  </m:oMath>
                </a14:m>
                <a:endParaRPr lang="en-US" dirty="0">
                  <a:solidFill>
                    <a:srgbClr val="0000FF"/>
                  </a:solidFill>
                </a:endParaRPr>
              </a:p>
              <a:p>
                <a:pPr marL="742950" lvl="1" indent="-285750">
                  <a:buFont typeface="Wingdings" pitchFamily="2" charset="2"/>
                  <a:buChar char="Ø"/>
                </a:pPr>
                <a:r>
                  <a:rPr lang="en-US" b="1" dirty="0">
                    <a:solidFill>
                      <a:srgbClr val="0000FF"/>
                    </a:solidFill>
                  </a:rPr>
                  <a:t>$3 -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𝟐𝟎𝟎</m:t>
                    </m:r>
                    <m:r>
                      <a:rPr lang="en-US" b="1" i="1" smtClean="0">
                        <a:solidFill>
                          <a:srgbClr val="0000FF"/>
                        </a:solidFill>
                        <a:latin typeface="Cambria Math"/>
                      </a:rPr>
                      <m:t>+</m:t>
                    </m:r>
                    <m:r>
                      <a:rPr lang="en-US" b="1" i="1" smtClean="0">
                        <a:solidFill>
                          <a:srgbClr val="0000FF"/>
                        </a:solidFill>
                        <a:latin typeface="Cambria Math"/>
                      </a:rPr>
                      <m:t>𝟏𝟓𝟎</m:t>
                    </m:r>
                    <m:d>
                      <m:dPr>
                        <m:ctrlPr>
                          <a:rPr lang="en-US" b="1" i="1">
                            <a:solidFill>
                              <a:srgbClr val="0000FF"/>
                            </a:solidFill>
                            <a:latin typeface="Cambria Math" panose="02040503050406030204" pitchFamily="18" charset="0"/>
                          </a:rPr>
                        </m:ctrlPr>
                      </m:dPr>
                      <m:e>
                        <m:r>
                          <a:rPr lang="en-US" b="1">
                            <a:solidFill>
                              <a:srgbClr val="0000FF"/>
                            </a:solidFill>
                            <a:latin typeface="Cambria Math"/>
                          </a:rPr>
                          <m:t>𝟑</m:t>
                        </m:r>
                      </m:e>
                    </m:d>
                    <m:r>
                      <a:rPr lang="en-US" b="1">
                        <a:solidFill>
                          <a:srgbClr val="0000FF"/>
                        </a:solidFill>
                        <a:latin typeface="Cambria Math"/>
                      </a:rPr>
                      <m:t>=</m:t>
                    </m:r>
                    <m:r>
                      <a:rPr lang="en-US" b="1" i="0" smtClean="0">
                        <a:solidFill>
                          <a:srgbClr val="0000FF"/>
                        </a:solidFill>
                        <a:latin typeface="Cambria Math"/>
                      </a:rPr>
                      <m:t>𝟐</m:t>
                    </m:r>
                    <m:r>
                      <a:rPr lang="en-US" b="1">
                        <a:solidFill>
                          <a:srgbClr val="0000FF"/>
                        </a:solidFill>
                        <a:latin typeface="Cambria Math"/>
                      </a:rPr>
                      <m:t>𝟓𝟎</m:t>
                    </m:r>
                  </m:oMath>
                </a14:m>
                <a:endParaRPr lang="en-US" b="1" dirty="0">
                  <a:solidFill>
                    <a:srgbClr val="0000FF"/>
                  </a:solidFill>
                </a:endParaRPr>
              </a:p>
              <a:p>
                <a:pPr marL="742950" lvl="1" indent="-285750">
                  <a:buFont typeface="Wingdings" pitchFamily="2" charset="2"/>
                  <a:buChar char="Ø"/>
                </a:pPr>
                <a:r>
                  <a:rPr lang="en-US" dirty="0">
                    <a:solidFill>
                      <a:srgbClr val="0000FF"/>
                    </a:solidFill>
                  </a:rPr>
                  <a:t>$4 -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𝟐𝟎𝟎</m:t>
                    </m:r>
                    <m:r>
                      <a:rPr lang="en-US" b="1" i="1" smtClean="0">
                        <a:solidFill>
                          <a:srgbClr val="0000FF"/>
                        </a:solidFill>
                        <a:latin typeface="Cambria Math"/>
                      </a:rPr>
                      <m:t>+</m:t>
                    </m:r>
                    <m:r>
                      <a:rPr lang="en-US" b="1" i="1" smtClean="0">
                        <a:solidFill>
                          <a:srgbClr val="0000FF"/>
                        </a:solidFill>
                        <a:latin typeface="Cambria Math"/>
                      </a:rPr>
                      <m:t>𝟏𝟓𝟎</m:t>
                    </m:r>
                    <m:d>
                      <m:dPr>
                        <m:ctrlPr>
                          <a:rPr lang="en-US" b="1" i="1">
                            <a:solidFill>
                              <a:srgbClr val="0000FF"/>
                            </a:solidFill>
                            <a:latin typeface="Cambria Math" panose="02040503050406030204" pitchFamily="18" charset="0"/>
                          </a:rPr>
                        </m:ctrlPr>
                      </m:dPr>
                      <m:e>
                        <m:r>
                          <a:rPr lang="en-US" b="1" i="1">
                            <a:solidFill>
                              <a:srgbClr val="0000FF"/>
                            </a:solidFill>
                            <a:latin typeface="Cambria Math"/>
                          </a:rPr>
                          <m:t>𝟒</m:t>
                        </m:r>
                      </m:e>
                    </m:d>
                    <m:r>
                      <a:rPr lang="en-US" b="1" i="1">
                        <a:solidFill>
                          <a:srgbClr val="0000FF"/>
                        </a:solidFill>
                        <a:latin typeface="Cambria Math"/>
                      </a:rPr>
                      <m:t>=</m:t>
                    </m:r>
                    <m:r>
                      <a:rPr lang="en-US" b="1" i="1">
                        <a:solidFill>
                          <a:srgbClr val="0000FF"/>
                        </a:solidFill>
                        <a:latin typeface="Cambria Math"/>
                      </a:rPr>
                      <m:t>𝟒𝟎𝟎</m:t>
                    </m:r>
                  </m:oMath>
                </a14:m>
                <a:endParaRPr lang="en-US" dirty="0">
                  <a:solidFill>
                    <a:srgbClr val="0000FF"/>
                  </a:solidFill>
                </a:endParaRPr>
              </a:p>
              <a:p>
                <a:pPr marL="285750" indent="-285750">
                  <a:buFont typeface="Arial" pitchFamily="34" charset="0"/>
                  <a:buChar char="•"/>
                </a:pPr>
                <a:r>
                  <a:rPr lang="en-US" dirty="0"/>
                  <a:t>We can also calculate the price at which the </a:t>
                </a:r>
                <a:r>
                  <a:rPr lang="en-US" dirty="0" smtClean="0"/>
                  <a:t>supply curve will begin. </a:t>
                </a:r>
                <a:r>
                  <a:rPr lang="en-US" dirty="0"/>
                  <a:t>This is known as </a:t>
                </a:r>
                <a:r>
                  <a:rPr lang="en-US" b="1" dirty="0"/>
                  <a:t>the P-intercept </a:t>
                </a:r>
                <a:r>
                  <a:rPr lang="en-US" dirty="0"/>
                  <a:t>(because it’s where the </a:t>
                </a:r>
                <a:r>
                  <a:rPr lang="en-US" dirty="0" smtClean="0"/>
                  <a:t>supply curve </a:t>
                </a:r>
                <a:r>
                  <a:rPr lang="en-US" dirty="0"/>
                  <a:t>crosses  the P-axis. To </a:t>
                </a:r>
                <a:r>
                  <a:rPr lang="en-US" dirty="0" smtClean="0"/>
                  <a:t>find this</a:t>
                </a:r>
                <a:r>
                  <a:rPr lang="en-US" dirty="0"/>
                  <a:t>, set Q equal to zero and solve for P. </a:t>
                </a:r>
                <a14:m>
                  <m:oMath xmlns="" xmlns:m="http://schemas.openxmlformats.org/officeDocument/2006/math">
                    <m:r>
                      <a:rPr lang="en-US" b="1" i="1" smtClean="0">
                        <a:solidFill>
                          <a:srgbClr val="FF0000"/>
                        </a:solidFill>
                        <a:latin typeface="Cambria Math"/>
                      </a:rPr>
                      <m:t>𝟎</m:t>
                    </m:r>
                    <m:r>
                      <a:rPr lang="en-US" b="1" i="1">
                        <a:solidFill>
                          <a:srgbClr val="FF0000"/>
                        </a:solidFill>
                        <a:latin typeface="Cambria Math"/>
                      </a:rPr>
                      <m:t>=</m:t>
                    </m:r>
                    <m:r>
                      <a:rPr lang="en-US" b="1" i="1" smtClean="0">
                        <a:solidFill>
                          <a:srgbClr val="FF0000"/>
                        </a:solidFill>
                        <a:latin typeface="Cambria Math"/>
                      </a:rPr>
                      <m:t>−</m:t>
                    </m:r>
                    <m:r>
                      <a:rPr lang="en-US" b="1" i="1" smtClean="0">
                        <a:solidFill>
                          <a:srgbClr val="FF0000"/>
                        </a:solidFill>
                        <a:latin typeface="Cambria Math"/>
                      </a:rPr>
                      <m:t>𝟐𝟎𝟎</m:t>
                    </m:r>
                    <m:r>
                      <a:rPr lang="en-US" b="1" i="1" smtClean="0">
                        <a:solidFill>
                          <a:srgbClr val="FF0000"/>
                        </a:solidFill>
                        <a:latin typeface="Cambria Math"/>
                      </a:rPr>
                      <m:t>+</m:t>
                    </m:r>
                    <m:r>
                      <a:rPr lang="en-US" b="1" i="1" smtClean="0">
                        <a:solidFill>
                          <a:srgbClr val="FF0000"/>
                        </a:solidFill>
                        <a:latin typeface="Cambria Math"/>
                      </a:rPr>
                      <m:t>𝟏𝟓𝟎</m:t>
                    </m:r>
                    <m:d>
                      <m:dPr>
                        <m:ctrlPr>
                          <a:rPr lang="en-US" b="1" i="1">
                            <a:solidFill>
                              <a:srgbClr val="FF0000"/>
                            </a:solidFill>
                            <a:latin typeface="Cambria Math" panose="02040503050406030204" pitchFamily="18" charset="0"/>
                          </a:rPr>
                        </m:ctrlPr>
                      </m:dPr>
                      <m:e>
                        <m:r>
                          <a:rPr lang="en-US" b="1" i="1">
                            <a:solidFill>
                              <a:srgbClr val="FF0000"/>
                            </a:solidFill>
                            <a:latin typeface="Cambria Math"/>
                          </a:rPr>
                          <m:t>𝑷</m:t>
                        </m:r>
                      </m:e>
                    </m:d>
                    <m:r>
                      <a:rPr lang="en-US" b="1" i="1">
                        <a:solidFill>
                          <a:srgbClr val="FF0000"/>
                        </a:solidFill>
                        <a:latin typeface="Cambria Math"/>
                      </a:rPr>
                      <m:t>. ..</m:t>
                    </m:r>
                    <m:r>
                      <a:rPr lang="en-US" b="1" i="1">
                        <a:solidFill>
                          <a:srgbClr val="FF0000"/>
                        </a:solidFill>
                        <a:latin typeface="Cambria Math"/>
                      </a:rPr>
                      <m:t>𝑷</m:t>
                    </m:r>
                    <m:r>
                      <a:rPr lang="en-US" b="1" i="1">
                        <a:solidFill>
                          <a:srgbClr val="FF0000"/>
                        </a:solidFill>
                        <a:latin typeface="Cambria Math"/>
                      </a:rPr>
                      <m:t>=</m:t>
                    </m:r>
                    <m:r>
                      <a:rPr lang="en-US" b="1" i="1" smtClean="0">
                        <a:solidFill>
                          <a:srgbClr val="FF0000"/>
                        </a:solidFill>
                        <a:latin typeface="Cambria Math"/>
                      </a:rPr>
                      <m:t>𝟏</m:t>
                    </m:r>
                    <m:r>
                      <a:rPr lang="en-US" b="1" i="1" smtClean="0">
                        <a:solidFill>
                          <a:srgbClr val="FF0000"/>
                        </a:solidFill>
                        <a:latin typeface="Cambria Math"/>
                      </a:rPr>
                      <m:t>.</m:t>
                    </m:r>
                    <m:r>
                      <a:rPr lang="en-US" b="1" i="1" smtClean="0">
                        <a:solidFill>
                          <a:srgbClr val="FF0000"/>
                        </a:solidFill>
                        <a:latin typeface="Cambria Math"/>
                      </a:rPr>
                      <m:t>𝟑𝟑</m:t>
                    </m:r>
                  </m:oMath>
                </a14:m>
                <a:endParaRPr lang="en-US" dirty="0">
                  <a:solidFill>
                    <a:srgbClr val="FF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5496" y="729020"/>
                <a:ext cx="8932440" cy="4985980"/>
              </a:xfrm>
              <a:prstGeom prst="rect">
                <a:avLst/>
              </a:prstGeom>
              <a:blipFill rotWithShape="1">
                <a:blip r:embed="rId3"/>
                <a:stretch>
                  <a:fillRect/>
                </a:stretch>
              </a:blipFill>
            </p:spPr>
            <p:txBody>
              <a:bodyPr/>
              <a:lstStyle/>
              <a:p>
                <a:r>
                  <a:rPr lang="en-US">
                    <a:noFill/>
                  </a:rPr>
                  <a:t> </a:t>
                </a:r>
              </a:p>
            </p:txBody>
          </p:sp>
        </mc:Fallback>
      </mc:AlternateContent>
      <p:sp>
        <p:nvSpPr>
          <p:cNvPr id="8" name="Rectangle 7"/>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 name="TextBox 6"/>
          <p:cNvSpPr txBox="1"/>
          <p:nvPr/>
        </p:nvSpPr>
        <p:spPr>
          <a:xfrm>
            <a:off x="0" y="723900"/>
            <a:ext cx="8932440" cy="1846659"/>
          </a:xfrm>
          <a:prstGeom prst="rect">
            <a:avLst/>
          </a:prstGeom>
          <a:noFill/>
        </p:spPr>
        <p:txBody>
          <a:bodyPr wrap="square" rtlCol="0">
            <a:spAutoFit/>
          </a:bodyPr>
          <a:lstStyle/>
          <a:p>
            <a:r>
              <a:rPr lang="en-US" sz="2400" dirty="0" smtClean="0">
                <a:solidFill>
                  <a:srgbClr val="FF0000"/>
                </a:solidFill>
              </a:rPr>
              <a:t>Linear Supply Equations – the Supply Schedule</a:t>
            </a:r>
          </a:p>
          <a:p>
            <a:r>
              <a:rPr lang="en-US" dirty="0"/>
              <a:t>A </a:t>
            </a:r>
            <a:r>
              <a:rPr lang="en-US" dirty="0" smtClean="0"/>
              <a:t>supply equation </a:t>
            </a:r>
            <a:r>
              <a:rPr lang="en-US" dirty="0"/>
              <a:t>can be plotted in both a </a:t>
            </a:r>
            <a:r>
              <a:rPr lang="en-US" dirty="0" smtClean="0"/>
              <a:t>supply schedule </a:t>
            </a:r>
            <a:r>
              <a:rPr lang="en-US" dirty="0"/>
              <a:t>and as a </a:t>
            </a:r>
            <a:r>
              <a:rPr lang="en-US" dirty="0" smtClean="0"/>
              <a:t>supply curve</a:t>
            </a:r>
            <a:r>
              <a:rPr lang="en-US" dirty="0"/>
              <a:t>. In the market for bread, we already determined the following:</a:t>
            </a:r>
          </a:p>
          <a:p>
            <a:pPr marL="285750" indent="-285750">
              <a:buFont typeface="Arial" pitchFamily="34" charset="0"/>
              <a:buChar char="•"/>
            </a:pPr>
            <a:r>
              <a:rPr lang="en-US" dirty="0"/>
              <a:t>At a price of $0, the quantity demanded is </a:t>
            </a:r>
            <a:r>
              <a:rPr lang="en-US" dirty="0" smtClean="0"/>
              <a:t>-200 </a:t>
            </a:r>
            <a:r>
              <a:rPr lang="en-US" dirty="0"/>
              <a:t>loaves. </a:t>
            </a:r>
            <a:r>
              <a:rPr lang="en-US" b="1" dirty="0"/>
              <a:t>This is the q-intercept</a:t>
            </a:r>
          </a:p>
          <a:p>
            <a:pPr marL="285750" indent="-285750">
              <a:buFont typeface="Arial" pitchFamily="34" charset="0"/>
              <a:buChar char="•"/>
            </a:pPr>
            <a:r>
              <a:rPr lang="en-US" dirty="0"/>
              <a:t>At a price of </a:t>
            </a:r>
            <a:r>
              <a:rPr lang="en-US" dirty="0" smtClean="0"/>
              <a:t>$1.33, </a:t>
            </a:r>
            <a:r>
              <a:rPr lang="en-US" dirty="0"/>
              <a:t>the quantity </a:t>
            </a:r>
            <a:r>
              <a:rPr lang="en-US" dirty="0" smtClean="0"/>
              <a:t>supplied is </a:t>
            </a:r>
            <a:r>
              <a:rPr lang="en-US" dirty="0"/>
              <a:t>0 loaves. </a:t>
            </a:r>
            <a:r>
              <a:rPr lang="en-US" b="1" dirty="0"/>
              <a:t>This is the p-intercept</a:t>
            </a:r>
            <a:endParaRPr lang="en-US" dirty="0"/>
          </a:p>
          <a:p>
            <a:r>
              <a:rPr lang="en-US" dirty="0"/>
              <a:t>With these numbers, we can create a </a:t>
            </a:r>
            <a:r>
              <a:rPr lang="en-US" dirty="0" smtClean="0"/>
              <a:t>supply schedule</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619863952"/>
              </p:ext>
            </p:extLst>
          </p:nvPr>
        </p:nvGraphicFramePr>
        <p:xfrm>
          <a:off x="6096000" y="2781300"/>
          <a:ext cx="3048000" cy="2743199"/>
        </p:xfrm>
        <a:graphic>
          <a:graphicData uri="http://schemas.openxmlformats.org/drawingml/2006/table">
            <a:tbl>
              <a:tblPr firstRow="1" bandRow="1">
                <a:tableStyleId>{21E4AEA4-8DFA-4A89-87EB-49C32662AFE0}</a:tableStyleId>
              </a:tblPr>
              <a:tblGrid>
                <a:gridCol w="1524000"/>
                <a:gridCol w="1524000"/>
              </a:tblGrid>
              <a:tr h="370840">
                <a:tc>
                  <a:txBody>
                    <a:bodyPr/>
                    <a:lstStyle/>
                    <a:p>
                      <a:pPr algn="ctr"/>
                      <a:r>
                        <a:rPr lang="en-US" dirty="0" smtClean="0"/>
                        <a:t>Price of bread</a:t>
                      </a:r>
                      <a:endParaRPr lang="en-US" dirty="0"/>
                    </a:p>
                  </a:txBody>
                  <a:tcPr anchor="ctr"/>
                </a:tc>
                <a:tc>
                  <a:txBody>
                    <a:bodyPr/>
                    <a:lstStyle/>
                    <a:p>
                      <a:pPr algn="ctr"/>
                      <a:r>
                        <a:rPr lang="en-US" sz="1400" dirty="0" smtClean="0"/>
                        <a:t>Quantity of loaves supplied</a:t>
                      </a:r>
                      <a:endParaRPr lang="en-US" sz="1400" dirty="0"/>
                    </a:p>
                  </a:txBody>
                  <a:tcPr anchor="ctr"/>
                </a:tc>
              </a:tr>
              <a:tr h="370840">
                <a:tc>
                  <a:txBody>
                    <a:bodyPr/>
                    <a:lstStyle/>
                    <a:p>
                      <a:pPr algn="ctr"/>
                      <a:r>
                        <a:rPr lang="en-US" dirty="0" smtClean="0"/>
                        <a:t>0</a:t>
                      </a:r>
                      <a:endParaRPr lang="en-US" dirty="0"/>
                    </a:p>
                  </a:txBody>
                  <a:tcPr anchor="ctr"/>
                </a:tc>
                <a:tc>
                  <a:txBody>
                    <a:bodyPr/>
                    <a:lstStyle/>
                    <a:p>
                      <a:pPr algn="ctr"/>
                      <a:r>
                        <a:rPr lang="en-US" dirty="0" smtClean="0"/>
                        <a:t>-200</a:t>
                      </a:r>
                      <a:endParaRPr lang="en-US" dirty="0"/>
                    </a:p>
                  </a:txBody>
                  <a:tcPr anchor="ctr"/>
                </a:tc>
              </a:tr>
              <a:tr h="370840">
                <a:tc>
                  <a:txBody>
                    <a:bodyPr/>
                    <a:lstStyle/>
                    <a:p>
                      <a:pPr algn="ctr"/>
                      <a:r>
                        <a:rPr lang="en-US" dirty="0" smtClean="0"/>
                        <a:t>2</a:t>
                      </a:r>
                      <a:endParaRPr lang="en-US" dirty="0"/>
                    </a:p>
                  </a:txBody>
                  <a:tcPr anchor="ctr"/>
                </a:tc>
                <a:tc>
                  <a:txBody>
                    <a:bodyPr/>
                    <a:lstStyle/>
                    <a:p>
                      <a:pPr algn="ctr"/>
                      <a:r>
                        <a:rPr lang="en-US" dirty="0" smtClean="0"/>
                        <a:t>100</a:t>
                      </a:r>
                      <a:endParaRPr lang="en-US" dirty="0"/>
                    </a:p>
                  </a:txBody>
                  <a:tcPr anchor="ctr"/>
                </a:tc>
              </a:tr>
              <a:tr h="370840">
                <a:tc>
                  <a:txBody>
                    <a:bodyPr/>
                    <a:lstStyle/>
                    <a:p>
                      <a:pPr algn="ctr"/>
                      <a:r>
                        <a:rPr lang="en-US" dirty="0" smtClean="0"/>
                        <a:t>4</a:t>
                      </a:r>
                      <a:endParaRPr lang="en-US" dirty="0"/>
                    </a:p>
                  </a:txBody>
                  <a:tcPr anchor="ctr"/>
                </a:tc>
                <a:tc>
                  <a:txBody>
                    <a:bodyPr/>
                    <a:lstStyle/>
                    <a:p>
                      <a:pPr algn="ctr"/>
                      <a:r>
                        <a:rPr lang="en-US" dirty="0" smtClean="0"/>
                        <a:t>400</a:t>
                      </a:r>
                      <a:endParaRPr lang="en-US" dirty="0"/>
                    </a:p>
                  </a:txBody>
                  <a:tcPr anchor="ctr"/>
                </a:tc>
              </a:tr>
              <a:tr h="370840">
                <a:tc>
                  <a:txBody>
                    <a:bodyPr/>
                    <a:lstStyle/>
                    <a:p>
                      <a:pPr algn="ctr"/>
                      <a:r>
                        <a:rPr lang="en-US" dirty="0" smtClean="0"/>
                        <a:t>6</a:t>
                      </a:r>
                      <a:endParaRPr lang="en-US" dirty="0"/>
                    </a:p>
                  </a:txBody>
                  <a:tcPr anchor="ctr"/>
                </a:tc>
                <a:tc>
                  <a:txBody>
                    <a:bodyPr/>
                    <a:lstStyle/>
                    <a:p>
                      <a:pPr algn="ctr"/>
                      <a:r>
                        <a:rPr lang="en-US" dirty="0" smtClean="0"/>
                        <a:t>700</a:t>
                      </a:r>
                      <a:endParaRPr lang="en-US" dirty="0"/>
                    </a:p>
                  </a:txBody>
                  <a:tcPr anchor="ctr"/>
                </a:tc>
              </a:tr>
              <a:tr h="370840">
                <a:tc>
                  <a:txBody>
                    <a:bodyPr/>
                    <a:lstStyle/>
                    <a:p>
                      <a:pPr algn="ctr"/>
                      <a:r>
                        <a:rPr lang="en-US" dirty="0" smtClean="0"/>
                        <a:t>8</a:t>
                      </a:r>
                      <a:endParaRPr lang="en-US" dirty="0"/>
                    </a:p>
                  </a:txBody>
                  <a:tcPr anchor="ctr"/>
                </a:tc>
                <a:tc>
                  <a:txBody>
                    <a:bodyPr/>
                    <a:lstStyle/>
                    <a:p>
                      <a:pPr algn="ctr"/>
                      <a:r>
                        <a:rPr lang="en-US" dirty="0" smtClean="0"/>
                        <a:t>1000</a:t>
                      </a:r>
                      <a:endParaRPr lang="en-US" dirty="0"/>
                    </a:p>
                  </a:txBody>
                  <a:tcPr anchor="ctr"/>
                </a:tc>
              </a:tr>
              <a:tr h="370840">
                <a:tc>
                  <a:txBody>
                    <a:bodyPr/>
                    <a:lstStyle/>
                    <a:p>
                      <a:pPr algn="ctr"/>
                      <a:r>
                        <a:rPr lang="en-US" dirty="0" smtClean="0"/>
                        <a:t>10</a:t>
                      </a:r>
                      <a:endParaRPr lang="en-US" dirty="0"/>
                    </a:p>
                  </a:txBody>
                  <a:tcPr anchor="ctr"/>
                </a:tc>
                <a:tc>
                  <a:txBody>
                    <a:bodyPr/>
                    <a:lstStyle/>
                    <a:p>
                      <a:pPr algn="ctr"/>
                      <a:r>
                        <a:rPr lang="en-US" dirty="0" smtClean="0"/>
                        <a:t>1300</a:t>
                      </a:r>
                      <a:endParaRPr lang="en-US" dirty="0"/>
                    </a:p>
                  </a:txBody>
                  <a:tcPr anchor="ctr"/>
                </a:tc>
              </a:tr>
            </a:tbl>
          </a:graphicData>
        </a:graphic>
      </p:graphicFrame>
      <mc:AlternateContent xmlns:mc="http://schemas.openxmlformats.org/markup-compatibility/2006" xmlns:a14="http://schemas.microsoft.com/office/drawing/2010/main">
        <mc:Choice Requires="a14">
          <p:sp>
            <p:nvSpPr>
              <p:cNvPr id="9" name="Rectangle 8"/>
              <p:cNvSpPr/>
              <p:nvPr/>
            </p:nvSpPr>
            <p:spPr>
              <a:xfrm>
                <a:off x="6611677" y="2326021"/>
                <a:ext cx="2257349" cy="369332"/>
              </a:xfrm>
              <a:prstGeom prst="rect">
                <a:avLst/>
              </a:prstGeom>
            </p:spPr>
            <p:txBody>
              <a:bodyPr wrap="none">
                <a:spAutoFit/>
              </a:bodyPr>
              <a:lstStyle/>
              <a:p>
                <a:pPr algn="ctr"/>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𝑸𝒔</m:t>
                      </m:r>
                      <m:r>
                        <a:rPr lang="en-US" b="1" i="1">
                          <a:solidFill>
                            <a:srgbClr val="0000FF"/>
                          </a:solidFill>
                          <a:latin typeface="Cambria Math"/>
                        </a:rPr>
                        <m:t>=−</m:t>
                      </m:r>
                      <m:r>
                        <a:rPr lang="en-US" b="1" i="1">
                          <a:solidFill>
                            <a:srgbClr val="0000FF"/>
                          </a:solidFill>
                          <a:latin typeface="Cambria Math"/>
                        </a:rPr>
                        <m:t>𝟐𝟎𝟎</m:t>
                      </m:r>
                      <m:r>
                        <a:rPr lang="en-US" b="1" i="1">
                          <a:solidFill>
                            <a:srgbClr val="0000FF"/>
                          </a:solidFill>
                          <a:latin typeface="Cambria Math"/>
                        </a:rPr>
                        <m:t>+</m:t>
                      </m:r>
                      <m:r>
                        <a:rPr lang="en-US" b="1" i="1">
                          <a:solidFill>
                            <a:srgbClr val="0000FF"/>
                          </a:solidFill>
                          <a:latin typeface="Cambria Math"/>
                        </a:rPr>
                        <m:t>𝟏𝟓𝟎</m:t>
                      </m:r>
                      <m:r>
                        <a:rPr lang="en-US" b="1" i="1">
                          <a:solidFill>
                            <a:srgbClr val="0000FF"/>
                          </a:solidFill>
                          <a:latin typeface="Cambria Math"/>
                        </a:rPr>
                        <m:t>𝑷</m:t>
                      </m:r>
                    </m:oMath>
                  </m:oMathPara>
                </a14:m>
                <a:endParaRPr lang="en-US" b="1" dirty="0">
                  <a:solidFill>
                    <a:srgbClr val="0000FF"/>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6611677" y="2326021"/>
                <a:ext cx="2257349" cy="369332"/>
              </a:xfrm>
              <a:prstGeom prst="rect">
                <a:avLst/>
              </a:prstGeom>
              <a:blipFill rotWithShape="1">
                <a:blip r:embed="rId3"/>
                <a:stretch>
                  <a:fillRect b="-10000"/>
                </a:stretch>
              </a:blipFill>
            </p:spPr>
            <p:txBody>
              <a:bodyPr/>
              <a:lstStyle/>
              <a:p>
                <a:r>
                  <a:rPr lang="en-US">
                    <a:noFill/>
                  </a:rPr>
                  <a:t> </a:t>
                </a:r>
              </a:p>
            </p:txBody>
          </p:sp>
        </mc:Fallback>
      </mc:AlternateContent>
      <p:sp>
        <p:nvSpPr>
          <p:cNvPr id="10" name="Left Brace 9"/>
          <p:cNvSpPr/>
          <p:nvPr/>
        </p:nvSpPr>
        <p:spPr>
          <a:xfrm>
            <a:off x="5257800" y="2695353"/>
            <a:ext cx="609600" cy="2829147"/>
          </a:xfrm>
          <a:prstGeom prst="lef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11" name="TextBox 10"/>
          <p:cNvSpPr txBox="1"/>
          <p:nvPr/>
        </p:nvSpPr>
        <p:spPr>
          <a:xfrm>
            <a:off x="381000" y="2772496"/>
            <a:ext cx="4572000" cy="2585323"/>
          </a:xfrm>
          <a:prstGeom prst="rect">
            <a:avLst/>
          </a:prstGeom>
          <a:noFill/>
        </p:spPr>
        <p:txBody>
          <a:bodyPr wrap="square" rtlCol="0">
            <a:spAutoFit/>
          </a:bodyPr>
          <a:lstStyle/>
          <a:p>
            <a:r>
              <a:rPr lang="en-US" i="1" dirty="0" smtClean="0">
                <a:solidFill>
                  <a:schemeClr val="tx1">
                    <a:lumMod val="65000"/>
                    <a:lumOff val="35000"/>
                  </a:schemeClr>
                </a:solidFill>
              </a:rPr>
              <a:t>Notice that as the price of bread rises from $0 to $10, the market goes from having no bread to having 1300 produced by firms. </a:t>
            </a:r>
            <a:endParaRPr lang="en-US" i="1" dirty="0">
              <a:solidFill>
                <a:schemeClr val="tx1">
                  <a:lumMod val="65000"/>
                  <a:lumOff val="35000"/>
                </a:schemeClr>
              </a:solidFill>
            </a:endParaRPr>
          </a:p>
          <a:p>
            <a:endParaRPr lang="en-US" i="1" dirty="0" smtClean="0">
              <a:solidFill>
                <a:schemeClr val="tx1">
                  <a:lumMod val="65000"/>
                  <a:lumOff val="35000"/>
                </a:schemeClr>
              </a:solidFill>
            </a:endParaRPr>
          </a:p>
          <a:p>
            <a:r>
              <a:rPr lang="en-US" i="1" dirty="0" smtClean="0">
                <a:solidFill>
                  <a:schemeClr val="tx1">
                    <a:lumMod val="65000"/>
                    <a:lumOff val="35000"/>
                  </a:schemeClr>
                </a:solidFill>
              </a:rPr>
              <a:t>For every $1 increase in price, quantity supplied increases by 150 loaves; this corresponds with the ‘d’ variable, which is an indicator of the responsiveness of producers to price changes.</a:t>
            </a:r>
            <a:endParaRPr lang="en-US" i="1" dirty="0">
              <a:solidFill>
                <a:schemeClr val="tx1">
                  <a:lumMod val="65000"/>
                  <a:lumOff val="35000"/>
                </a:schemeClr>
              </a:solidFill>
            </a:endParaRPr>
          </a:p>
        </p:txBody>
      </p:sp>
      <p:sp>
        <p:nvSpPr>
          <p:cNvPr id="12" name="Rectangle 11"/>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6" name="Rectangle 5"/>
          <p:cNvSpPr/>
          <p:nvPr/>
        </p:nvSpPr>
        <p:spPr>
          <a:xfrm>
            <a:off x="6045391" y="12448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
        <p:nvSpPr>
          <p:cNvPr id="7" name="TextBox 6"/>
          <p:cNvSpPr txBox="1"/>
          <p:nvPr/>
        </p:nvSpPr>
        <p:spPr>
          <a:xfrm>
            <a:off x="0" y="723900"/>
            <a:ext cx="8932440" cy="1015663"/>
          </a:xfrm>
          <a:prstGeom prst="rect">
            <a:avLst/>
          </a:prstGeom>
          <a:noFill/>
        </p:spPr>
        <p:txBody>
          <a:bodyPr wrap="square" rtlCol="0">
            <a:spAutoFit/>
          </a:bodyPr>
          <a:lstStyle/>
          <a:p>
            <a:r>
              <a:rPr lang="en-US" sz="2400" dirty="0" smtClean="0">
                <a:solidFill>
                  <a:srgbClr val="FF0000"/>
                </a:solidFill>
              </a:rPr>
              <a:t>Linear Supply Equations – the Supply Curve</a:t>
            </a:r>
          </a:p>
          <a:p>
            <a:r>
              <a:rPr lang="en-US" dirty="0"/>
              <a:t>The data from our </a:t>
            </a:r>
            <a:r>
              <a:rPr lang="en-US" dirty="0" smtClean="0"/>
              <a:t>supply schedule </a:t>
            </a:r>
            <a:r>
              <a:rPr lang="en-US" dirty="0"/>
              <a:t>can easily be plotted on a graph. </a:t>
            </a:r>
            <a:r>
              <a:rPr lang="en-US" dirty="0" smtClean="0"/>
              <a:t> All we need is two points from the schedule to plot our curve. </a:t>
            </a:r>
            <a:endParaRPr lang="en-US" dirty="0"/>
          </a:p>
        </p:txBody>
      </p:sp>
      <p:pic>
        <p:nvPicPr>
          <p:cNvPr id="8" name="Picture 7"/>
          <p:cNvPicPr/>
          <p:nvPr/>
        </p:nvPicPr>
        <p:blipFill>
          <a:blip r:embed="rId3"/>
          <a:stretch>
            <a:fillRect/>
          </a:stretch>
        </p:blipFill>
        <p:spPr>
          <a:xfrm>
            <a:off x="4054559" y="1943100"/>
            <a:ext cx="4937041" cy="3771900"/>
          </a:xfrm>
          <a:prstGeom prst="rect">
            <a:avLst/>
          </a:prstGeom>
          <a:solidFill>
            <a:srgbClr val="FFFFFF"/>
          </a:solidFill>
          <a:ln>
            <a:noFill/>
            <a:prstDash/>
          </a:ln>
        </p:spPr>
      </p:pic>
      <p:sp>
        <p:nvSpPr>
          <p:cNvPr id="9" name="TextBox 8"/>
          <p:cNvSpPr txBox="1"/>
          <p:nvPr/>
        </p:nvSpPr>
        <p:spPr>
          <a:xfrm>
            <a:off x="0" y="1714500"/>
            <a:ext cx="4267200" cy="3970318"/>
          </a:xfrm>
          <a:prstGeom prst="rect">
            <a:avLst/>
          </a:prstGeom>
          <a:noFill/>
        </p:spPr>
        <p:txBody>
          <a:bodyPr wrap="square" rtlCol="0">
            <a:spAutoFit/>
          </a:bodyPr>
          <a:lstStyle/>
          <a:p>
            <a:r>
              <a:rPr lang="en-US" b="1" dirty="0" smtClean="0">
                <a:solidFill>
                  <a:srgbClr val="0000FF"/>
                </a:solidFill>
              </a:rPr>
              <a:t>Notice that:</a:t>
            </a:r>
          </a:p>
          <a:p>
            <a:pPr marL="285750" indent="-285750">
              <a:buFont typeface="Arial" pitchFamily="34" charset="0"/>
              <a:buChar char="•"/>
            </a:pPr>
            <a:r>
              <a:rPr lang="en-US" dirty="0" smtClean="0"/>
              <a:t>The Q-intercept is not visible on our graph, since the Q-axis only goes to the origin</a:t>
            </a:r>
          </a:p>
          <a:p>
            <a:pPr marL="285750" indent="-285750">
              <a:buFont typeface="Arial" pitchFamily="34" charset="0"/>
              <a:buChar char="•"/>
            </a:pPr>
            <a:r>
              <a:rPr lang="en-US" dirty="0" smtClean="0"/>
              <a:t>The P-intercept is labeled at $1.33. This indicates that until the price of bread is $1.33 per loaf, no firms will be willing to make bread.</a:t>
            </a:r>
          </a:p>
          <a:p>
            <a:pPr marL="285750" indent="-285750">
              <a:buFont typeface="Arial" pitchFamily="34" charset="0"/>
              <a:buChar char="•"/>
            </a:pPr>
            <a:r>
              <a:rPr lang="en-US" dirty="0" smtClean="0"/>
              <a:t>The gradient of the curve is representative of the ‘d’ variable, which tells us that for every $1 increase in price, quantity rises by 150 loaves of bread. ‘d’ is the change in quantity over the change in price.</a:t>
            </a:r>
            <a:endParaRPr lang="en-US" dirty="0"/>
          </a:p>
        </p:txBody>
      </p:sp>
      <mc:AlternateContent xmlns:mc="http://schemas.openxmlformats.org/markup-compatibility/2006" xmlns:a14="http://schemas.microsoft.com/office/drawing/2010/main">
        <mc:Choice Requires="a14">
          <p:sp>
            <p:nvSpPr>
              <p:cNvPr id="10" name="Rectangle 9"/>
              <p:cNvSpPr/>
              <p:nvPr/>
            </p:nvSpPr>
            <p:spPr>
              <a:xfrm>
                <a:off x="5357212" y="1573768"/>
                <a:ext cx="2491388" cy="400110"/>
              </a:xfrm>
              <a:prstGeom prst="rect">
                <a:avLst/>
              </a:prstGeom>
            </p:spPr>
            <p:txBody>
              <a:bodyPr wrap="none">
                <a:spAutoFit/>
              </a:bodyPr>
              <a:lstStyle/>
              <a:p>
                <a:pPr algn="ctr"/>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𝑸𝒔</m:t>
                      </m:r>
                      <m:r>
                        <a:rPr lang="en-US" sz="2000" b="1" i="1">
                          <a:solidFill>
                            <a:srgbClr val="0000FF"/>
                          </a:solidFill>
                          <a:latin typeface="Cambria Math"/>
                        </a:rPr>
                        <m:t>=−</m:t>
                      </m:r>
                      <m:r>
                        <a:rPr lang="en-US" sz="2000" b="1" i="1">
                          <a:solidFill>
                            <a:srgbClr val="0000FF"/>
                          </a:solidFill>
                          <a:latin typeface="Cambria Math"/>
                        </a:rPr>
                        <m:t>𝟐𝟎𝟎</m:t>
                      </m:r>
                      <m:r>
                        <a:rPr lang="en-US" sz="2000" b="1" i="1">
                          <a:solidFill>
                            <a:srgbClr val="0000FF"/>
                          </a:solidFill>
                          <a:latin typeface="Cambria Math"/>
                        </a:rPr>
                        <m:t>+</m:t>
                      </m:r>
                      <m:r>
                        <a:rPr lang="en-US" sz="2000" b="1" i="1">
                          <a:solidFill>
                            <a:srgbClr val="0000FF"/>
                          </a:solidFill>
                          <a:latin typeface="Cambria Math"/>
                        </a:rPr>
                        <m:t>𝟏𝟓𝟎</m:t>
                      </m:r>
                      <m:r>
                        <a:rPr lang="en-US" sz="2000" b="1" i="1">
                          <a:solidFill>
                            <a:srgbClr val="0000FF"/>
                          </a:solidFill>
                          <a:latin typeface="Cambria Math"/>
                        </a:rPr>
                        <m:t>𝑷</m:t>
                      </m:r>
                    </m:oMath>
                  </m:oMathPara>
                </a14:m>
                <a:endParaRPr lang="en-US" sz="2000" b="1" dirty="0">
                  <a:solidFill>
                    <a:srgbClr val="0000FF"/>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5357212" y="1573768"/>
                <a:ext cx="2491388" cy="400110"/>
              </a:xfrm>
              <a:prstGeom prst="rect">
                <a:avLst/>
              </a:prstGeom>
              <a:blipFill rotWithShape="1">
                <a:blip r:embed="rId4"/>
                <a:stretch>
                  <a:fillRect l="-244" b="-10606"/>
                </a:stretch>
              </a:blipFill>
            </p:spPr>
            <p:txBody>
              <a:bodyPr/>
              <a:lstStyle/>
              <a:p>
                <a:r>
                  <a:rPr lang="en-US">
                    <a:noFill/>
                  </a:rPr>
                  <a:t> </a:t>
                </a:r>
              </a:p>
            </p:txBody>
          </p:sp>
        </mc:Fallback>
      </mc:AlternateContent>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5078968"/>
            <a:ext cx="2808782" cy="369332"/>
          </a:xfrm>
          <a:prstGeom prst="rect">
            <a:avLst/>
          </a:prstGeom>
        </p:spPr>
        <p:txBody>
          <a:bodyPr wrap="none">
            <a:spAutoFit/>
          </a:bodyPr>
          <a:lstStyle/>
          <a:p>
            <a:pPr fontAlgn="base"/>
            <a:r>
              <a:rPr lang="en-US" b="1" u="sng" cap="all" dirty="0">
                <a:hlinkClick r:id="rId3" tooltip="Linear Supply Equations"/>
              </a:rPr>
              <a:t>LINEAR SUPPLY EQUATIONS</a:t>
            </a:r>
            <a:endParaRPr lang="en-US" b="1" cap="all" dirty="0"/>
          </a:p>
        </p:txBody>
      </p:sp>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pic>
        <p:nvPicPr>
          <p:cNvPr id="8" name="ie7zieuJWfo?version=3&amp;hl=en_US&amp;rel=0"/>
          <p:cNvPicPr>
            <a:picLocks noRot="1" noChangeAspect="1"/>
          </p:cNvPicPr>
          <p:nvPr>
            <a:quickTimeFile r:link="rId1"/>
          </p:nvPr>
        </p:nvPicPr>
        <p:blipFill>
          <a:blip r:embed="rId5"/>
          <a:stretch>
            <a:fillRect/>
          </a:stretch>
        </p:blipFill>
        <p:spPr>
          <a:xfrm>
            <a:off x="0" y="697260"/>
            <a:ext cx="9144000" cy="4217640"/>
          </a:xfrm>
          <a:prstGeom prst="rect">
            <a:avLst/>
          </a:prstGeom>
        </p:spPr>
      </p:pic>
      <p:sp>
        <p:nvSpPr>
          <p:cNvPr id="11" name="Rectangle 10"/>
          <p:cNvSpPr/>
          <p:nvPr/>
        </p:nvSpPr>
        <p:spPr>
          <a:xfrm>
            <a:off x="5562600" y="124480"/>
            <a:ext cx="2286001" cy="523220"/>
          </a:xfrm>
          <a:prstGeom prst="rect">
            <a:avLst/>
          </a:prstGeom>
        </p:spPr>
        <p:txBody>
          <a:bodyPr wrap="square">
            <a:spAutoFit/>
          </a:bodyPr>
          <a:lstStyle/>
          <a:p>
            <a:pPr algn="ctr"/>
            <a:r>
              <a:rPr lang="en-US" sz="1400" i="1" dirty="0" smtClean="0">
                <a:latin typeface="Lucida Sans - 22"/>
              </a:rPr>
              <a:t>Linear Supply Equations Video Lesson</a:t>
            </a:r>
            <a:endParaRPr lang="en-US" sz="1400" i="1" dirty="0">
              <a:latin typeface="Lucida Sans - 18"/>
            </a:endParaRPr>
          </a:p>
        </p:txBody>
      </p:sp>
    </p:spTree>
    <p:extLst>
      <p:ext uri="{BB962C8B-B14F-4D97-AF65-F5344CB8AC3E}">
        <p14:creationId xmlns:p14="http://schemas.microsoft.com/office/powerpoint/2010/main" val="8532907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9" name="TextBox 8"/>
              <p:cNvSpPr txBox="1"/>
              <p:nvPr/>
            </p:nvSpPr>
            <p:spPr>
              <a:xfrm>
                <a:off x="0" y="723900"/>
                <a:ext cx="8803704" cy="4678204"/>
              </a:xfrm>
              <a:prstGeom prst="rect">
                <a:avLst/>
              </a:prstGeom>
              <a:noFill/>
            </p:spPr>
            <p:txBody>
              <a:bodyPr wrap="square" rtlCol="0">
                <a:spAutoFit/>
              </a:bodyPr>
              <a:lstStyle/>
              <a:p>
                <a:r>
                  <a:rPr lang="en-US" sz="2400" dirty="0" smtClean="0">
                    <a:solidFill>
                      <a:srgbClr val="FF0000"/>
                    </a:solidFill>
                  </a:rPr>
                  <a:t>Linear Supply Equations – changes in the ‘c’ variable</a:t>
                </a:r>
              </a:p>
              <a:p>
                <a:r>
                  <a:rPr lang="en-US" dirty="0" smtClean="0"/>
                  <a:t>As we learned earlier, a change in price causes a change in the quantity supplied. This relationship can clearly be seen in the graph on the previous slide. </a:t>
                </a:r>
              </a:p>
              <a:p>
                <a:pPr marL="285750" indent="-285750">
                  <a:buFont typeface="Arial" pitchFamily="34" charset="0"/>
                  <a:buChar char="•"/>
                </a:pPr>
                <a:r>
                  <a:rPr lang="en-US" dirty="0" smtClean="0"/>
                  <a:t>But what could cause a </a:t>
                </a:r>
                <a:r>
                  <a:rPr lang="en-US" i="1" dirty="0" smtClean="0"/>
                  <a:t>shift</a:t>
                </a:r>
                <a:r>
                  <a:rPr lang="en-US" dirty="0" smtClean="0"/>
                  <a:t> in the supply curve? </a:t>
                </a:r>
              </a:p>
              <a:p>
                <a:pPr marL="285750" indent="-285750">
                  <a:buFont typeface="Arial" pitchFamily="34" charset="0"/>
                  <a:buChar char="•"/>
                </a:pPr>
                <a:r>
                  <a:rPr lang="en-US" dirty="0" smtClean="0"/>
                  <a:t>And how does this affect the supply equation? </a:t>
                </a:r>
              </a:p>
              <a:p>
                <a:endParaRPr lang="en-US" dirty="0"/>
              </a:p>
              <a:p>
                <a:r>
                  <a:rPr lang="en-US" b="1" dirty="0" smtClean="0">
                    <a:solidFill>
                      <a:srgbClr val="0000FF"/>
                    </a:solidFill>
                  </a:rPr>
                  <a:t>A change in a non-price determinant of supply will change the ‘c’ variable. </a:t>
                </a:r>
              </a:p>
              <a:p>
                <a:pPr marL="285750" indent="-285750">
                  <a:buFont typeface="Arial" pitchFamily="34" charset="0"/>
                  <a:buChar char="•"/>
                </a:pPr>
                <a:r>
                  <a:rPr lang="en-US" dirty="0" smtClean="0"/>
                  <a:t>Assume the price of wheat, a key ingredient in bread, falls. </a:t>
                </a:r>
              </a:p>
              <a:p>
                <a:pPr marL="285750" indent="-285750">
                  <a:buFont typeface="Arial" pitchFamily="34" charset="0"/>
                  <a:buChar char="•"/>
                </a:pPr>
                <a:r>
                  <a:rPr lang="en-US" dirty="0" smtClean="0"/>
                  <a:t>Supply of bread will increase and the supply curve will shift outward. </a:t>
                </a:r>
              </a:p>
              <a:p>
                <a:pPr marL="285750" indent="-285750">
                  <a:buFont typeface="Arial" pitchFamily="34" charset="0"/>
                  <a:buChar char="•"/>
                </a:pPr>
                <a:r>
                  <a:rPr lang="en-US" b="1" dirty="0" smtClean="0"/>
                  <a:t>In the supply equation, this causes the ‘c’ variable to increase. </a:t>
                </a:r>
                <a:r>
                  <a:rPr lang="en-US" dirty="0" smtClean="0"/>
                  <a:t>Assume the new equation is: </a:t>
                </a:r>
              </a:p>
              <a:p>
                <a14:m>
                  <m:oMathPara xmlns="" xmlns:m="http://schemas.openxmlformats.org/officeDocument/2006/math">
                    <m:oMathParaPr>
                      <m:jc m:val="centerGroup"/>
                    </m:oMathParaPr>
                    <m:oMath xmlns:m="http://schemas.openxmlformats.org/officeDocument/2006/math">
                      <m:r>
                        <a:rPr lang="en-US" sz="2800" b="1" i="1">
                          <a:solidFill>
                            <a:srgbClr val="0000FF"/>
                          </a:solidFill>
                          <a:latin typeface="Cambria Math"/>
                        </a:rPr>
                        <m:t>𝑸𝒔</m:t>
                      </m:r>
                      <m:r>
                        <a:rPr lang="en-US" sz="2800" b="1" i="1">
                          <a:solidFill>
                            <a:srgbClr val="0000FF"/>
                          </a:solidFill>
                          <a:latin typeface="Cambria Math"/>
                        </a:rPr>
                        <m:t>=−</m:t>
                      </m:r>
                      <m:r>
                        <a:rPr lang="en-US" sz="2800" b="1" i="1" smtClean="0">
                          <a:solidFill>
                            <a:srgbClr val="FF0000"/>
                          </a:solidFill>
                          <a:latin typeface="Cambria Math"/>
                        </a:rPr>
                        <m:t>𝟏𝟎</m:t>
                      </m:r>
                      <m:r>
                        <a:rPr lang="en-US" sz="2800" b="1" i="1">
                          <a:solidFill>
                            <a:srgbClr val="FF0000"/>
                          </a:solidFill>
                          <a:latin typeface="Cambria Math"/>
                        </a:rPr>
                        <m:t>𝟎</m:t>
                      </m:r>
                      <m:r>
                        <a:rPr lang="en-US" sz="2800" b="1" i="1">
                          <a:solidFill>
                            <a:srgbClr val="0000FF"/>
                          </a:solidFill>
                          <a:latin typeface="Cambria Math"/>
                        </a:rPr>
                        <m:t>+</m:t>
                      </m:r>
                      <m:r>
                        <a:rPr lang="en-US" sz="2800" b="1" i="1">
                          <a:solidFill>
                            <a:srgbClr val="0000FF"/>
                          </a:solidFill>
                          <a:latin typeface="Cambria Math"/>
                        </a:rPr>
                        <m:t>𝟏𝟓𝟎</m:t>
                      </m:r>
                      <m:r>
                        <a:rPr lang="en-US" sz="2800" b="1" i="1">
                          <a:solidFill>
                            <a:srgbClr val="0000FF"/>
                          </a:solidFill>
                          <a:latin typeface="Cambria Math"/>
                        </a:rPr>
                        <m:t>𝑷</m:t>
                      </m:r>
                    </m:oMath>
                  </m:oMathPara>
                </a14:m>
                <a:endParaRPr lang="en-US" sz="2800" b="1" dirty="0">
                  <a:solidFill>
                    <a:srgbClr val="0000FF"/>
                  </a:solidFill>
                </a:endParaRPr>
              </a:p>
              <a:p>
                <a:endParaRPr lang="en-US" dirty="0" smtClean="0"/>
              </a:p>
              <a:p>
                <a:pPr algn="ctr"/>
                <a:r>
                  <a:rPr lang="en-US" sz="2400" i="1" dirty="0" smtClean="0">
                    <a:solidFill>
                      <a:schemeClr val="tx1">
                        <a:lumMod val="50000"/>
                        <a:lumOff val="50000"/>
                      </a:schemeClr>
                    </a:solidFill>
                  </a:rPr>
                  <a:t>Now more bread will be supplied at every price. The new Q-intercept is -100 loaves. The supply curve will shift to the right</a:t>
                </a:r>
              </a:p>
            </p:txBody>
          </p:sp>
        </mc:Choice>
        <mc:Fallback xmlns="">
          <p:sp>
            <p:nvSpPr>
              <p:cNvPr id="9" name="TextBox 8"/>
              <p:cNvSpPr txBox="1">
                <a:spLocks noRot="1" noChangeAspect="1" noMove="1" noResize="1" noEditPoints="1" noAdjustHandles="1" noChangeArrowheads="1" noChangeShapeType="1" noTextEdit="1"/>
              </p:cNvSpPr>
              <p:nvPr/>
            </p:nvSpPr>
            <p:spPr>
              <a:xfrm>
                <a:off x="0" y="723900"/>
                <a:ext cx="8803704" cy="4678204"/>
              </a:xfrm>
              <a:prstGeom prst="rect">
                <a:avLst/>
              </a:prstGeom>
              <a:blipFill rotWithShape="1">
                <a:blip r:embed="rId3"/>
                <a:stretch>
                  <a:fillRect l="-1039" t="-1043" r="-1039" b="-2086"/>
                </a:stretch>
              </a:blipFill>
            </p:spPr>
            <p:txBody>
              <a:bodyPr/>
              <a:lstStyle/>
              <a:p>
                <a:r>
                  <a:rPr lang="en-US">
                    <a:noFill/>
                  </a:rPr>
                  <a:t> </a:t>
                </a:r>
              </a:p>
            </p:txBody>
          </p:sp>
        </mc:Fallback>
      </mc:AlternateContent>
      <p:sp>
        <p:nvSpPr>
          <p:cNvPr id="10" name="Rectangle 9"/>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a:stretch>
            <a:fillRect/>
          </a:stretch>
        </p:blipFill>
        <p:spPr>
          <a:xfrm>
            <a:off x="4161070" y="1866900"/>
            <a:ext cx="4906730" cy="3544294"/>
          </a:xfrm>
          <a:prstGeom prst="rect">
            <a:avLst/>
          </a:prstGeom>
          <a:solidFill>
            <a:srgbClr val="FFFFFF"/>
          </a:solidFill>
          <a:ln>
            <a:noFill/>
            <a:prstDash/>
          </a:ln>
        </p:spPr>
      </p:pic>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0" y="723900"/>
                <a:ext cx="8803704" cy="1046440"/>
              </a:xfrm>
              <a:prstGeom prst="rect">
                <a:avLst/>
              </a:prstGeom>
              <a:noFill/>
            </p:spPr>
            <p:txBody>
              <a:bodyPr wrap="square" rtlCol="0">
                <a:spAutoFit/>
              </a:bodyPr>
              <a:lstStyle/>
              <a:p>
                <a:r>
                  <a:rPr lang="en-US" sz="2400" dirty="0" smtClean="0">
                    <a:solidFill>
                      <a:srgbClr val="FF0000"/>
                    </a:solidFill>
                  </a:rPr>
                  <a:t>Linear Supply Equations – changes in the ‘c’ variable</a:t>
                </a:r>
              </a:p>
              <a:p>
                <a:r>
                  <a:rPr lang="en-US" dirty="0" smtClean="0"/>
                  <a:t>An increase in supply of bread caused the ‘c’ variable to increase:</a:t>
                </a:r>
              </a:p>
              <a:p>
                <a14:m>
                  <m:oMathPara xmlns="" xmlns:m="http://schemas.openxmlformats.org/officeDocument/2006/math">
                    <m:oMathParaPr>
                      <m:jc m:val="centerGroup"/>
                    </m:oMathParaPr>
                    <m:oMath xmlns:m="http://schemas.openxmlformats.org/officeDocument/2006/math">
                      <m:r>
                        <a:rPr lang="en-US" sz="2000" b="1" i="1" smtClean="0">
                          <a:solidFill>
                            <a:srgbClr val="0000FF"/>
                          </a:solidFill>
                          <a:latin typeface="Cambria Math"/>
                        </a:rPr>
                        <m:t>𝑸𝒔</m:t>
                      </m:r>
                      <m:r>
                        <a:rPr lang="en-US" sz="2000" b="1" i="1" smtClean="0">
                          <a:solidFill>
                            <a:srgbClr val="0000FF"/>
                          </a:solidFill>
                          <a:latin typeface="Cambria Math"/>
                        </a:rPr>
                        <m:t>=−</m:t>
                      </m:r>
                      <m:r>
                        <a:rPr lang="en-US" sz="2000" b="1" i="1">
                          <a:solidFill>
                            <a:srgbClr val="FF0000"/>
                          </a:solidFill>
                          <a:latin typeface="Cambria Math"/>
                        </a:rPr>
                        <m:t>𝟏𝟎𝟎</m:t>
                      </m:r>
                      <m:r>
                        <a:rPr lang="en-US" sz="2000" b="1" i="1">
                          <a:solidFill>
                            <a:srgbClr val="0000FF"/>
                          </a:solidFill>
                          <a:latin typeface="Cambria Math"/>
                        </a:rPr>
                        <m:t>+</m:t>
                      </m:r>
                      <m:r>
                        <a:rPr lang="en-US" sz="2000" b="1" i="1">
                          <a:solidFill>
                            <a:srgbClr val="0000FF"/>
                          </a:solidFill>
                          <a:latin typeface="Cambria Math"/>
                        </a:rPr>
                        <m:t>𝟏𝟓𝟎</m:t>
                      </m:r>
                      <m:r>
                        <a:rPr lang="en-US" sz="2000" b="1" i="1">
                          <a:solidFill>
                            <a:srgbClr val="0000FF"/>
                          </a:solidFill>
                          <a:latin typeface="Cambria Math"/>
                        </a:rPr>
                        <m:t>𝑷</m:t>
                      </m:r>
                    </m:oMath>
                  </m:oMathPara>
                </a14:m>
                <a:endParaRPr lang="en-US" sz="2000"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723900"/>
                <a:ext cx="8803704" cy="1046440"/>
              </a:xfrm>
              <a:prstGeom prst="rect">
                <a:avLst/>
              </a:prstGeom>
              <a:blipFill rotWithShape="1">
                <a:blip r:embed="rId4"/>
                <a:stretch>
                  <a:fillRect l="-1039" t="-4678" b="-4094"/>
                </a:stretch>
              </a:blipFill>
            </p:spPr>
            <p:txBody>
              <a:bodyPr/>
              <a:lstStyle/>
              <a:p>
                <a:r>
                  <a:rPr lang="en-US">
                    <a:noFill/>
                  </a:rPr>
                  <a:t> </a:t>
                </a:r>
              </a:p>
            </p:txBody>
          </p:sp>
        </mc:Fallback>
      </mc:AlternateContent>
      <p:sp>
        <p:nvSpPr>
          <p:cNvPr id="10" name="TextBox 9"/>
          <p:cNvSpPr txBox="1"/>
          <p:nvPr/>
        </p:nvSpPr>
        <p:spPr>
          <a:xfrm>
            <a:off x="50672" y="1832670"/>
            <a:ext cx="4432364" cy="3539430"/>
          </a:xfrm>
          <a:prstGeom prst="rect">
            <a:avLst/>
          </a:prstGeom>
          <a:noFill/>
        </p:spPr>
        <p:txBody>
          <a:bodyPr wrap="square" rtlCol="0">
            <a:spAutoFit/>
          </a:bodyPr>
          <a:lstStyle/>
          <a:p>
            <a:r>
              <a:rPr lang="en-US" sz="1600" b="1" dirty="0" smtClean="0"/>
              <a:t>Notice the following:</a:t>
            </a:r>
          </a:p>
          <a:p>
            <a:pPr marL="285750" indent="-285750">
              <a:buFont typeface="Arial" pitchFamily="34" charset="0"/>
              <a:buChar char="•"/>
            </a:pPr>
            <a:r>
              <a:rPr lang="en-US" sz="1600" dirty="0" smtClean="0"/>
              <a:t>At each price, 100 more loaves are now supplied. In the original graph, 400 loaves were supplied at $4, now 500 are supplied.</a:t>
            </a:r>
          </a:p>
          <a:p>
            <a:pPr marL="285750" indent="-285750">
              <a:buFont typeface="Arial" pitchFamily="34" charset="0"/>
              <a:buChar char="•"/>
            </a:pPr>
            <a:r>
              <a:rPr lang="en-US" sz="1600" dirty="0" smtClean="0"/>
              <a:t>Supply has increased because a non-price determinant of supply changed (the price of an input decreased, so firms made more bread).</a:t>
            </a:r>
          </a:p>
          <a:p>
            <a:pPr marL="285750" indent="-285750">
              <a:buFont typeface="Arial" pitchFamily="34" charset="0"/>
              <a:buChar char="•"/>
            </a:pPr>
            <a:r>
              <a:rPr lang="en-US" sz="1600" dirty="0" smtClean="0"/>
              <a:t>The ‘d’ variable did not change, so the slope of the supply curve remained the same.</a:t>
            </a:r>
          </a:p>
          <a:p>
            <a:pPr marL="285750" indent="-285750">
              <a:buFont typeface="Arial" pitchFamily="34" charset="0"/>
              <a:buChar char="•"/>
            </a:pPr>
            <a:r>
              <a:rPr lang="en-US" sz="1600" dirty="0" smtClean="0"/>
              <a:t>The P-intercept decreased to $0.75. Now, firms are willing to start baking bread at a price of just $0.75, whereas before they would not begin making bread until the price reached $1.33.</a:t>
            </a:r>
            <a:endParaRPr lang="en-US" sz="1600" dirty="0"/>
          </a:p>
        </p:txBody>
      </p:sp>
      <p:sp>
        <p:nvSpPr>
          <p:cNvPr id="12" name="Rectangle 11"/>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_9IHKU4mg68?version=3&amp;hl=en_US&amp;rel=0"/>
          <p:cNvPicPr>
            <a:picLocks noRot="1" noChangeAspect="1"/>
          </p:cNvPicPr>
          <p:nvPr>
            <a:quickTimeFile r:link="rId1"/>
          </p:nvPr>
        </p:nvPicPr>
        <p:blipFill>
          <a:blip r:embed="rId3"/>
          <a:stretch>
            <a:fillRect/>
          </a:stretch>
        </p:blipFill>
        <p:spPr>
          <a:xfrm>
            <a:off x="0" y="728433"/>
            <a:ext cx="9144000" cy="4186467"/>
          </a:xfrm>
          <a:prstGeom prst="rect">
            <a:avLst/>
          </a:prstGeom>
        </p:spPr>
      </p:pic>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8" name="Rectangle 7"/>
          <p:cNvSpPr/>
          <p:nvPr/>
        </p:nvSpPr>
        <p:spPr>
          <a:xfrm>
            <a:off x="3048000" y="4991100"/>
            <a:ext cx="2808782" cy="369332"/>
          </a:xfrm>
          <a:prstGeom prst="rect">
            <a:avLst/>
          </a:prstGeom>
        </p:spPr>
        <p:txBody>
          <a:bodyPr wrap="none">
            <a:spAutoFit/>
          </a:bodyPr>
          <a:lstStyle/>
          <a:p>
            <a:pPr fontAlgn="base"/>
            <a:r>
              <a:rPr lang="en-US" b="1" u="sng" cap="all" dirty="0">
                <a:hlinkClick r:id="rId5" tooltip="Linear Supply Equations"/>
              </a:rPr>
              <a:t>LINEAR SUPPLY EQUATIONS</a:t>
            </a:r>
            <a:endParaRPr lang="en-US" b="1" cap="all" dirty="0"/>
          </a:p>
        </p:txBody>
      </p:sp>
      <p:sp>
        <p:nvSpPr>
          <p:cNvPr id="10" name="Rectangle 9"/>
          <p:cNvSpPr/>
          <p:nvPr/>
        </p:nvSpPr>
        <p:spPr>
          <a:xfrm>
            <a:off x="5638800" y="114300"/>
            <a:ext cx="2133601" cy="523220"/>
          </a:xfrm>
          <a:prstGeom prst="rect">
            <a:avLst/>
          </a:prstGeom>
        </p:spPr>
        <p:txBody>
          <a:bodyPr wrap="square">
            <a:spAutoFit/>
          </a:bodyPr>
          <a:lstStyle/>
          <a:p>
            <a:pPr algn="ctr"/>
            <a:r>
              <a:rPr lang="en-US" sz="1400" i="1" dirty="0" smtClean="0">
                <a:latin typeface="Lucida Sans - 22"/>
              </a:rPr>
              <a:t>Linear Supply Equations Video Lesson</a:t>
            </a:r>
            <a:endParaRPr lang="en-US" sz="1400" i="1" dirty="0">
              <a:latin typeface="Lucida Sans - 18"/>
            </a:endParaRPr>
          </a:p>
        </p:txBody>
      </p:sp>
    </p:spTree>
    <p:extLst>
      <p:ext uri="{BB962C8B-B14F-4D97-AF65-F5344CB8AC3E}">
        <p14:creationId xmlns:p14="http://schemas.microsoft.com/office/powerpoint/2010/main" val="32030834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0" y="723900"/>
                <a:ext cx="8932440" cy="5047536"/>
              </a:xfrm>
              <a:prstGeom prst="rect">
                <a:avLst/>
              </a:prstGeom>
              <a:noFill/>
            </p:spPr>
            <p:txBody>
              <a:bodyPr wrap="square" rtlCol="0">
                <a:spAutoFit/>
              </a:bodyPr>
              <a:lstStyle/>
              <a:p>
                <a:r>
                  <a:rPr lang="en-US" sz="2400" dirty="0" smtClean="0">
                    <a:solidFill>
                      <a:srgbClr val="FF0000"/>
                    </a:solidFill>
                  </a:rPr>
                  <a:t>Linear Supply Equations – changes in the ‘d’ variable</a:t>
                </a:r>
              </a:p>
              <a:p>
                <a:r>
                  <a:rPr lang="en-US" dirty="0" smtClean="0"/>
                  <a:t>The ‘d’ variable in the supply equation is an indicator of the responsiveness of producers to price changes. </a:t>
                </a:r>
              </a:p>
              <a:p>
                <a:pPr marL="285750" indent="-285750">
                  <a:buFont typeface="Arial" pitchFamily="34" charset="0"/>
                  <a:buChar char="•"/>
                </a:pPr>
                <a:r>
                  <a:rPr lang="en-US" dirty="0" smtClean="0"/>
                  <a:t>If something causes producers to be </a:t>
                </a:r>
                <a:r>
                  <a:rPr lang="en-US" i="1" dirty="0" smtClean="0"/>
                  <a:t>more</a:t>
                </a:r>
                <a:r>
                  <a:rPr lang="en-US" dirty="0" smtClean="0"/>
                  <a:t> </a:t>
                </a:r>
                <a:r>
                  <a:rPr lang="en-US" i="1" dirty="0" smtClean="0"/>
                  <a:t>responsive</a:t>
                </a:r>
                <a:r>
                  <a:rPr lang="en-US" dirty="0" smtClean="0"/>
                  <a:t> to price changes, the ‘d’ variable will increase</a:t>
                </a:r>
              </a:p>
              <a:p>
                <a:pPr marL="285750" indent="-285750">
                  <a:buFont typeface="Arial" pitchFamily="34" charset="0"/>
                  <a:buChar char="•"/>
                </a:pPr>
                <a:r>
                  <a:rPr lang="en-US" dirty="0" smtClean="0"/>
                  <a:t>If something causes producers to be </a:t>
                </a:r>
                <a:r>
                  <a:rPr lang="en-US" i="1" dirty="0" smtClean="0"/>
                  <a:t>less responsive </a:t>
                </a:r>
                <a:r>
                  <a:rPr lang="en-US" dirty="0" smtClean="0"/>
                  <a:t>to price changes, the ‘d’ variable will decrease</a:t>
                </a:r>
              </a:p>
              <a:p>
                <a:pPr marL="285750" indent="-285750">
                  <a:buFont typeface="Arial" pitchFamily="34" charset="0"/>
                  <a:buChar char="•"/>
                </a:pPr>
                <a:endParaRPr lang="en-US" dirty="0"/>
              </a:p>
              <a:p>
                <a:r>
                  <a:rPr lang="en-US" dirty="0" smtClean="0"/>
                  <a:t>Assume a new oven technology is developed that allows bakers to more quickly and efficiently increase their production of bread to satisfy rising demand for consumers. The ‘d’ variable in the supply equation increases as a result. The new equation is.</a:t>
                </a:r>
              </a:p>
              <a:p>
                <a:endParaRPr lang="en-US" i="1" dirty="0" smtClean="0">
                  <a:solidFill>
                    <a:srgbClr val="0000FF"/>
                  </a:solidFill>
                  <a:latin typeface="Cambria Math"/>
                </a:endParaRPr>
              </a:p>
              <a:p>
                <a:pPr algn="ctr"/>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𝑸𝒔</m:t>
                      </m:r>
                      <m:r>
                        <a:rPr lang="en-US" sz="2000" b="1" i="1">
                          <a:solidFill>
                            <a:srgbClr val="0000FF"/>
                          </a:solidFill>
                          <a:latin typeface="Cambria Math"/>
                        </a:rPr>
                        <m:t>=−</m:t>
                      </m:r>
                      <m:r>
                        <a:rPr lang="en-US" sz="2000" b="1" i="1">
                          <a:solidFill>
                            <a:srgbClr val="0000FF"/>
                          </a:solidFill>
                          <a:latin typeface="Cambria Math"/>
                        </a:rPr>
                        <m:t>𝟐𝟎𝟎</m:t>
                      </m:r>
                      <m:r>
                        <a:rPr lang="en-US" sz="2000" b="1" i="1">
                          <a:solidFill>
                            <a:srgbClr val="0000FF"/>
                          </a:solidFill>
                          <a:latin typeface="Cambria Math"/>
                        </a:rPr>
                        <m:t>+</m:t>
                      </m:r>
                      <m:r>
                        <a:rPr lang="en-US" sz="2000" b="1" i="1" smtClean="0">
                          <a:solidFill>
                            <a:srgbClr val="FF0000"/>
                          </a:solidFill>
                          <a:latin typeface="Cambria Math"/>
                        </a:rPr>
                        <m:t>𝟐𝟎</m:t>
                      </m:r>
                      <m:r>
                        <a:rPr lang="en-US" sz="2000" b="1" i="1">
                          <a:solidFill>
                            <a:srgbClr val="FF0000"/>
                          </a:solidFill>
                          <a:latin typeface="Cambria Math"/>
                        </a:rPr>
                        <m:t>𝟎</m:t>
                      </m:r>
                      <m:r>
                        <a:rPr lang="en-US" sz="2000" b="1" i="1">
                          <a:solidFill>
                            <a:srgbClr val="0000FF"/>
                          </a:solidFill>
                          <a:latin typeface="Cambria Math"/>
                        </a:rPr>
                        <m:t>𝑷</m:t>
                      </m:r>
                    </m:oMath>
                  </m:oMathPara>
                </a14:m>
                <a:endParaRPr lang="en-US" sz="2000" b="1" dirty="0">
                  <a:solidFill>
                    <a:srgbClr val="0000FF"/>
                  </a:solidFill>
                </a:endParaRPr>
              </a:p>
              <a:p>
                <a:endParaRPr lang="en-US" sz="2000" b="1" dirty="0" smtClean="0">
                  <a:solidFill>
                    <a:srgbClr val="0000FF"/>
                  </a:solidFill>
                </a:endParaRPr>
              </a:p>
              <a:p>
                <a:pPr algn="ctr"/>
                <a:r>
                  <a:rPr lang="en-US" sz="2000" i="1" dirty="0" smtClean="0">
                    <a:solidFill>
                      <a:schemeClr val="tx1">
                        <a:lumMod val="50000"/>
                        <a:lumOff val="50000"/>
                      </a:schemeClr>
                    </a:solidFill>
                  </a:rPr>
                  <a:t>Now, for every $1 increase in price, producers will supply 200 fewer loaves, instead of 150. The Q-intercept will remain the same (-200) but the supply curve will be flatter, indicating producers are more responsive to price changes</a:t>
                </a:r>
                <a:endParaRPr lang="en-US" sz="2000" i="1" dirty="0">
                  <a:solidFill>
                    <a:schemeClr val="tx1">
                      <a:lumMod val="50000"/>
                      <a:lumOff val="50000"/>
                    </a:schemeClr>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723900"/>
                <a:ext cx="8932440" cy="5047536"/>
              </a:xfrm>
              <a:prstGeom prst="rect">
                <a:avLst/>
              </a:prstGeom>
              <a:blipFill rotWithShape="1">
                <a:blip r:embed="rId3"/>
                <a:stretch>
                  <a:fillRect l="-1024" t="-966" r="-1024" b="-1208"/>
                </a:stretch>
              </a:blipFill>
            </p:spPr>
            <p:txBody>
              <a:bodyPr/>
              <a:lstStyle/>
              <a:p>
                <a:r>
                  <a:rPr lang="en-US">
                    <a:noFill/>
                  </a:rPr>
                  <a:t> </a:t>
                </a:r>
              </a:p>
            </p:txBody>
          </p:sp>
        </mc:Fallback>
      </mc:AlternateContent>
      <p:sp>
        <p:nvSpPr>
          <p:cNvPr id="9" name="Rectangle 8"/>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89275" y="3440524"/>
            <a:ext cx="3966758" cy="2038656"/>
            <a:chOff x="275011" y="4799914"/>
            <a:chExt cx="4577914" cy="3099298"/>
          </a:xfrm>
        </p:grpSpPr>
        <p:pic>
          <p:nvPicPr>
            <p:cNvPr id="13" name="Picture 12" descr="clipboard(2).png"/>
            <p:cNvPicPr>
              <a:picLocks/>
            </p:cNvPicPr>
            <p:nvPr/>
          </p:nvPicPr>
          <p:blipFill>
            <a:blip r:embed="rId3" cstate="print"/>
            <a:stretch>
              <a:fillRect/>
            </a:stretch>
          </p:blipFill>
          <p:spPr>
            <a:xfrm rot="19716000">
              <a:off x="275011" y="4887461"/>
              <a:ext cx="1425755" cy="1546153"/>
            </a:xfrm>
            <a:prstGeom prst="rect">
              <a:avLst/>
            </a:prstGeom>
            <a:solidFill>
              <a:scrgbClr r="0" g="0" b="0">
                <a:alpha val="0"/>
              </a:scrgbClr>
            </a:solidFill>
          </p:spPr>
        </p:pic>
        <p:pic>
          <p:nvPicPr>
            <p:cNvPr id="9" name="Picture 8" descr="clipboard(7).png"/>
            <p:cNvPicPr>
              <a:picLocks/>
            </p:cNvPicPr>
            <p:nvPr/>
          </p:nvPicPr>
          <p:blipFill>
            <a:blip r:embed="rId4" cstate="print"/>
            <a:stretch>
              <a:fillRect/>
            </a:stretch>
          </p:blipFill>
          <p:spPr>
            <a:xfrm>
              <a:off x="3107011" y="6453798"/>
              <a:ext cx="1258080" cy="1445414"/>
            </a:xfrm>
            <a:prstGeom prst="rect">
              <a:avLst/>
            </a:prstGeom>
            <a:solidFill>
              <a:scrgbClr r="0" g="0" b="0">
                <a:alpha val="0"/>
              </a:scrgbClr>
            </a:solidFill>
          </p:spPr>
        </p:pic>
        <p:pic>
          <p:nvPicPr>
            <p:cNvPr id="10" name="Picture 9" descr="clipboard(4).png"/>
            <p:cNvPicPr>
              <a:picLocks/>
            </p:cNvPicPr>
            <p:nvPr/>
          </p:nvPicPr>
          <p:blipFill>
            <a:blip r:embed="rId5" cstate="print"/>
            <a:stretch>
              <a:fillRect/>
            </a:stretch>
          </p:blipFill>
          <p:spPr>
            <a:xfrm>
              <a:off x="1706763" y="4799916"/>
              <a:ext cx="1141374" cy="1097653"/>
            </a:xfrm>
            <a:prstGeom prst="rect">
              <a:avLst/>
            </a:prstGeom>
            <a:solidFill>
              <a:scrgbClr r="0" g="0" b="0">
                <a:alpha val="0"/>
              </a:scrgbClr>
            </a:solidFill>
          </p:spPr>
        </p:pic>
        <p:pic>
          <p:nvPicPr>
            <p:cNvPr id="11" name="Picture 10" descr="clipboard.png"/>
            <p:cNvPicPr>
              <a:picLocks/>
            </p:cNvPicPr>
            <p:nvPr/>
          </p:nvPicPr>
          <p:blipFill>
            <a:blip r:embed="rId6" cstate="print"/>
            <a:stretch>
              <a:fillRect/>
            </a:stretch>
          </p:blipFill>
          <p:spPr>
            <a:xfrm>
              <a:off x="1902127" y="6781227"/>
              <a:ext cx="1344730" cy="693252"/>
            </a:xfrm>
            <a:prstGeom prst="rect">
              <a:avLst/>
            </a:prstGeom>
            <a:solidFill>
              <a:scrgbClr r="0" g="0" b="0">
                <a:alpha val="0"/>
              </a:scrgbClr>
            </a:solidFill>
          </p:spPr>
        </p:pic>
        <p:pic>
          <p:nvPicPr>
            <p:cNvPr id="12" name="Picture 11" descr="clipboard(1).png"/>
            <p:cNvPicPr>
              <a:picLocks/>
            </p:cNvPicPr>
            <p:nvPr/>
          </p:nvPicPr>
          <p:blipFill>
            <a:blip r:embed="rId7" cstate="print"/>
            <a:stretch>
              <a:fillRect/>
            </a:stretch>
          </p:blipFill>
          <p:spPr>
            <a:xfrm rot="862800">
              <a:off x="281862" y="6674848"/>
              <a:ext cx="1409642" cy="608836"/>
            </a:xfrm>
            <a:prstGeom prst="rect">
              <a:avLst/>
            </a:prstGeom>
            <a:solidFill>
              <a:scrgbClr r="0" g="0" b="0">
                <a:alpha val="0"/>
              </a:scrgbClr>
            </a:solidFill>
          </p:spPr>
        </p:pic>
        <p:pic>
          <p:nvPicPr>
            <p:cNvPr id="14" name="Picture 13" descr="clipboard(6).png"/>
            <p:cNvPicPr>
              <a:picLocks/>
            </p:cNvPicPr>
            <p:nvPr/>
          </p:nvPicPr>
          <p:blipFill>
            <a:blip r:embed="rId8" cstate="print"/>
            <a:stretch>
              <a:fillRect/>
            </a:stretch>
          </p:blipFill>
          <p:spPr>
            <a:xfrm>
              <a:off x="2887736" y="4799914"/>
              <a:ext cx="1477354" cy="1097655"/>
            </a:xfrm>
            <a:prstGeom prst="rect">
              <a:avLst/>
            </a:prstGeom>
            <a:solidFill>
              <a:scrgbClr r="0" g="0" b="0">
                <a:alpha val="0"/>
              </a:scrgbClr>
            </a:solidFill>
          </p:spPr>
        </p:pic>
        <p:pic>
          <p:nvPicPr>
            <p:cNvPr id="15" name="Picture 14" descr="clipboard(5).png"/>
            <p:cNvPicPr>
              <a:picLocks/>
            </p:cNvPicPr>
            <p:nvPr/>
          </p:nvPicPr>
          <p:blipFill>
            <a:blip r:embed="rId9" cstate="print"/>
            <a:stretch>
              <a:fillRect/>
            </a:stretch>
          </p:blipFill>
          <p:spPr>
            <a:xfrm rot="20380800">
              <a:off x="4037170" y="5675029"/>
              <a:ext cx="815755" cy="1295495"/>
            </a:xfrm>
            <a:prstGeom prst="rect">
              <a:avLst/>
            </a:prstGeom>
            <a:solidFill>
              <a:scrgbClr r="0" g="0" b="0">
                <a:alpha val="0"/>
              </a:scrgbClr>
            </a:solidFill>
          </p:spPr>
        </p:pic>
        <p:pic>
          <p:nvPicPr>
            <p:cNvPr id="16" name="Picture 15" descr="clipboard(3).png"/>
            <p:cNvPicPr>
              <a:picLocks/>
            </p:cNvPicPr>
            <p:nvPr/>
          </p:nvPicPr>
          <p:blipFill>
            <a:blip r:embed="rId10" cstate="print"/>
            <a:stretch>
              <a:fillRect/>
            </a:stretch>
          </p:blipFill>
          <p:spPr>
            <a:xfrm rot="20601000">
              <a:off x="1765972" y="5789750"/>
              <a:ext cx="1545648" cy="842381"/>
            </a:xfrm>
            <a:prstGeom prst="rect">
              <a:avLst/>
            </a:prstGeom>
            <a:solidFill>
              <a:scrgbClr r="0" g="0" b="0">
                <a:alpha val="0"/>
              </a:scrgbClr>
            </a:solidFill>
          </p:spPr>
        </p:pic>
      </p:grpSp>
      <p:grpSp>
        <p:nvGrpSpPr>
          <p:cNvPr id="24" name="Group 23"/>
          <p:cNvGrpSpPr/>
          <p:nvPr/>
        </p:nvGrpSpPr>
        <p:grpSpPr>
          <a:xfrm>
            <a:off x="0" y="0"/>
            <a:ext cx="9144000" cy="697260"/>
            <a:chOff x="0" y="0"/>
            <a:chExt cx="9144000" cy="836712"/>
          </a:xfrm>
        </p:grpSpPr>
        <p:sp>
          <p:nvSpPr>
            <p:cNvPr id="27" name="Rectangle 26"/>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29" name="Content Placeholder 28" descr="WW badge.jpg"/>
            <p:cNvPicPr>
              <a:picLocks noChangeAspect="1"/>
            </p:cNvPicPr>
            <p:nvPr/>
          </p:nvPicPr>
          <p:blipFill>
            <a:blip r:embed="rId11"/>
            <a:stretch>
              <a:fillRect/>
            </a:stretch>
          </p:blipFill>
          <p:spPr>
            <a:xfrm>
              <a:off x="7740352" y="116632"/>
              <a:ext cx="1192088" cy="524519"/>
            </a:xfrm>
            <a:prstGeom prst="rect">
              <a:avLst/>
            </a:prstGeom>
          </p:spPr>
        </p:pic>
      </p:grpSp>
      <p:sp>
        <p:nvSpPr>
          <p:cNvPr id="30" name="Rectangle 29"/>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Demand</a:t>
            </a:r>
            <a:endParaRPr lang="en-US" sz="1400" i="1" dirty="0">
              <a:latin typeface="Lucida Sans - 18"/>
            </a:endParaRPr>
          </a:p>
        </p:txBody>
      </p:sp>
      <p:sp>
        <p:nvSpPr>
          <p:cNvPr id="3" name="TextBox 2"/>
          <p:cNvSpPr txBox="1"/>
          <p:nvPr/>
        </p:nvSpPr>
        <p:spPr>
          <a:xfrm>
            <a:off x="0" y="723900"/>
            <a:ext cx="8516296" cy="2708434"/>
          </a:xfrm>
          <a:prstGeom prst="rect">
            <a:avLst/>
          </a:prstGeom>
          <a:noFill/>
        </p:spPr>
        <p:txBody>
          <a:bodyPr wrap="square" rtlCol="0">
            <a:spAutoFit/>
          </a:bodyPr>
          <a:lstStyle/>
          <a:p>
            <a:r>
              <a:rPr lang="en-US" sz="2400" dirty="0" smtClean="0">
                <a:solidFill>
                  <a:srgbClr val="FF0000"/>
                </a:solidFill>
              </a:rPr>
              <a:t>How markets work – Introduction to Demand</a:t>
            </a:r>
          </a:p>
          <a:p>
            <a:r>
              <a:rPr lang="en-US" dirty="0" smtClean="0"/>
              <a:t>In order for a market to function, there must be demand for a product or a resources. But what, exactly IS demand?</a:t>
            </a:r>
          </a:p>
          <a:p>
            <a:endParaRPr lang="en-US" sz="1400" dirty="0"/>
          </a:p>
          <a:p>
            <a:r>
              <a:rPr lang="en-US" sz="2000" b="1" dirty="0" smtClean="0">
                <a:solidFill>
                  <a:srgbClr val="0000FF"/>
                </a:solidFill>
              </a:rPr>
              <a:t>Determining your own demand</a:t>
            </a:r>
            <a:r>
              <a:rPr lang="en-US" sz="2000" dirty="0" smtClean="0">
                <a:solidFill>
                  <a:srgbClr val="0000FF"/>
                </a:solidFill>
              </a:rPr>
              <a:t> :</a:t>
            </a:r>
          </a:p>
          <a:p>
            <a:r>
              <a:rPr lang="en-US" dirty="0" smtClean="0"/>
              <a:t>Think of your favorite candy, and ask yourself, how much of it would you be willing to buy in ONE week if it cost the following: </a:t>
            </a:r>
            <a:r>
              <a:rPr lang="en-US" dirty="0" smtClean="0">
                <a:solidFill>
                  <a:srgbClr val="0000FF"/>
                </a:solidFill>
              </a:rPr>
              <a:t>$5, $4, $3, $2, $1.</a:t>
            </a:r>
          </a:p>
          <a:p>
            <a:pPr marL="285750" indent="-285750">
              <a:buFont typeface="Arial" pitchFamily="34" charset="0"/>
              <a:buChar char="•"/>
            </a:pPr>
            <a:r>
              <a:rPr lang="en-US" dirty="0" smtClean="0">
                <a:solidFill>
                  <a:srgbClr val="0000FF"/>
                </a:solidFill>
              </a:rPr>
              <a:t>On the table to the right, write the quantity you would buy at each of the above prices in one week.</a:t>
            </a:r>
          </a:p>
        </p:txBody>
      </p:sp>
      <p:graphicFrame>
        <p:nvGraphicFramePr>
          <p:cNvPr id="7" name="Table 6"/>
          <p:cNvGraphicFramePr>
            <a:graphicFrameLocks noGrp="1"/>
          </p:cNvGraphicFramePr>
          <p:nvPr>
            <p:extLst>
              <p:ext uri="{D42A27DB-BD31-4B8C-83A1-F6EECF244321}">
                <p14:modId xmlns:p14="http://schemas.microsoft.com/office/powerpoint/2010/main" val="2667097073"/>
              </p:ext>
            </p:extLst>
          </p:nvPr>
        </p:nvGraphicFramePr>
        <p:xfrm>
          <a:off x="4419600" y="3269253"/>
          <a:ext cx="2286000" cy="2225040"/>
        </p:xfrm>
        <a:graphic>
          <a:graphicData uri="http://schemas.openxmlformats.org/drawingml/2006/table">
            <a:tbl>
              <a:tblPr firstRow="1" bandRow="1">
                <a:tableStyleId>{21E4AEA4-8DFA-4A89-87EB-49C32662AFE0}</a:tableStyleId>
              </a:tblPr>
              <a:tblGrid>
                <a:gridCol w="1143000"/>
                <a:gridCol w="1143000"/>
              </a:tblGrid>
              <a:tr h="370840">
                <a:tc>
                  <a:txBody>
                    <a:bodyPr/>
                    <a:lstStyle/>
                    <a:p>
                      <a:pPr algn="ctr"/>
                      <a:r>
                        <a:rPr lang="en-US" dirty="0" smtClean="0"/>
                        <a:t>Price</a:t>
                      </a:r>
                      <a:endParaRPr lang="en-US" dirty="0"/>
                    </a:p>
                  </a:txBody>
                  <a:tcPr anchor="ctr"/>
                </a:tc>
                <a:tc>
                  <a:txBody>
                    <a:bodyPr/>
                    <a:lstStyle/>
                    <a:p>
                      <a:pPr algn="ctr"/>
                      <a:r>
                        <a:rPr lang="en-US" dirty="0" smtClean="0"/>
                        <a:t>Quantity</a:t>
                      </a:r>
                      <a:endParaRPr lang="en-US" dirty="0"/>
                    </a:p>
                  </a:txBody>
                  <a:tcPr anchor="ctr"/>
                </a:tc>
              </a:tr>
              <a:tr h="370840">
                <a:tc>
                  <a:txBody>
                    <a:bodyPr/>
                    <a:lstStyle/>
                    <a:p>
                      <a:pPr algn="ctr"/>
                      <a:r>
                        <a:rPr lang="en-US" dirty="0" smtClean="0"/>
                        <a:t>$5</a:t>
                      </a:r>
                      <a:endParaRPr lang="en-US" dirty="0"/>
                    </a:p>
                  </a:txBody>
                  <a:tcPr anchor="ctr"/>
                </a:tc>
                <a:tc>
                  <a:txBody>
                    <a:bodyPr/>
                    <a:lstStyle/>
                    <a:p>
                      <a:pPr algn="ctr"/>
                      <a:endParaRPr lang="en-US" dirty="0"/>
                    </a:p>
                  </a:txBody>
                  <a:tcPr anchor="ctr"/>
                </a:tc>
              </a:tr>
              <a:tr h="370840">
                <a:tc>
                  <a:txBody>
                    <a:bodyPr/>
                    <a:lstStyle/>
                    <a:p>
                      <a:pPr algn="ctr"/>
                      <a:r>
                        <a:rPr lang="en-US" dirty="0" smtClean="0"/>
                        <a:t>$4</a:t>
                      </a:r>
                      <a:endParaRPr lang="en-US" dirty="0"/>
                    </a:p>
                  </a:txBody>
                  <a:tcPr anchor="ctr"/>
                </a:tc>
                <a:tc>
                  <a:txBody>
                    <a:bodyPr/>
                    <a:lstStyle/>
                    <a:p>
                      <a:pPr algn="ctr"/>
                      <a:endParaRPr lang="en-US"/>
                    </a:p>
                  </a:txBody>
                  <a:tcPr anchor="ctr"/>
                </a:tc>
              </a:tr>
              <a:tr h="370840">
                <a:tc>
                  <a:txBody>
                    <a:bodyPr/>
                    <a:lstStyle/>
                    <a:p>
                      <a:pPr algn="ctr"/>
                      <a:r>
                        <a:rPr lang="en-US" dirty="0" smtClean="0"/>
                        <a:t>$3</a:t>
                      </a:r>
                      <a:endParaRPr lang="en-US" dirty="0"/>
                    </a:p>
                  </a:txBody>
                  <a:tcPr anchor="ctr"/>
                </a:tc>
                <a:tc>
                  <a:txBody>
                    <a:bodyPr/>
                    <a:lstStyle/>
                    <a:p>
                      <a:pPr algn="ctr"/>
                      <a:endParaRPr lang="en-US"/>
                    </a:p>
                  </a:txBody>
                  <a:tcPr anchor="ctr"/>
                </a:tc>
              </a:tr>
              <a:tr h="370840">
                <a:tc>
                  <a:txBody>
                    <a:bodyPr/>
                    <a:lstStyle/>
                    <a:p>
                      <a:pPr algn="ctr"/>
                      <a:r>
                        <a:rPr lang="en-US" dirty="0" smtClean="0"/>
                        <a:t>$2</a:t>
                      </a:r>
                      <a:endParaRPr lang="en-US" dirty="0"/>
                    </a:p>
                  </a:txBody>
                  <a:tcPr anchor="ctr"/>
                </a:tc>
                <a:tc>
                  <a:txBody>
                    <a:bodyPr/>
                    <a:lstStyle/>
                    <a:p>
                      <a:pPr algn="ctr"/>
                      <a:endParaRPr lang="en-US"/>
                    </a:p>
                  </a:txBody>
                  <a:tcPr anchor="ctr"/>
                </a:tc>
              </a:tr>
              <a:tr h="370840">
                <a:tc>
                  <a:txBody>
                    <a:bodyPr/>
                    <a:lstStyle/>
                    <a:p>
                      <a:pPr algn="ctr"/>
                      <a:r>
                        <a:rPr lang="en-US" dirty="0" smtClean="0"/>
                        <a:t>$1</a:t>
                      </a:r>
                      <a:endParaRPr lang="en-US" dirty="0"/>
                    </a:p>
                  </a:txBody>
                  <a:tcPr anchor="ctr"/>
                </a:tc>
                <a:tc>
                  <a:txBody>
                    <a:bodyPr/>
                    <a:lstStyle/>
                    <a:p>
                      <a:pPr algn="ctr"/>
                      <a:endParaRPr lang="en-US" dirty="0"/>
                    </a:p>
                  </a:txBody>
                  <a:tcPr anchor="ctr"/>
                </a:tc>
              </a:tr>
            </a:tbl>
          </a:graphicData>
        </a:graphic>
      </p:graphicFrame>
      <p:sp>
        <p:nvSpPr>
          <p:cNvPr id="31" name="Right Brace 30"/>
          <p:cNvSpPr/>
          <p:nvPr/>
        </p:nvSpPr>
        <p:spPr>
          <a:xfrm>
            <a:off x="6858000" y="3162300"/>
            <a:ext cx="447328" cy="2331993"/>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32" name="TextBox 31"/>
          <p:cNvSpPr txBox="1"/>
          <p:nvPr/>
        </p:nvSpPr>
        <p:spPr>
          <a:xfrm>
            <a:off x="7467600" y="3314700"/>
            <a:ext cx="1447800" cy="1938992"/>
          </a:xfrm>
          <a:prstGeom prst="rect">
            <a:avLst/>
          </a:prstGeom>
          <a:noFill/>
        </p:spPr>
        <p:txBody>
          <a:bodyPr wrap="square" rtlCol="0">
            <a:spAutoFit/>
          </a:bodyPr>
          <a:lstStyle/>
          <a:p>
            <a:r>
              <a:rPr lang="en-US" sz="2400" dirty="0" smtClean="0">
                <a:solidFill>
                  <a:srgbClr val="CC0000"/>
                </a:solidFill>
              </a:rPr>
              <a:t>This is your weekly </a:t>
            </a:r>
            <a:r>
              <a:rPr lang="en-US" sz="2400" i="1" dirty="0" smtClean="0">
                <a:solidFill>
                  <a:srgbClr val="CC0000"/>
                </a:solidFill>
              </a:rPr>
              <a:t>demand for candy</a:t>
            </a:r>
            <a:r>
              <a:rPr lang="en-US" sz="2400" dirty="0" smtClean="0">
                <a:solidFill>
                  <a:srgbClr val="CC0000"/>
                </a:solidFill>
              </a:rPr>
              <a:t>. </a:t>
            </a:r>
            <a:endParaRPr lang="en-US" sz="2400" dirty="0">
              <a:solidFill>
                <a:srgbClr val="CC0000"/>
              </a:solidFill>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a:stretch>
            <a:fillRect/>
          </a:stretch>
        </p:blipFill>
        <p:spPr>
          <a:xfrm>
            <a:off x="4221157" y="1943100"/>
            <a:ext cx="4846643" cy="3048000"/>
          </a:xfrm>
          <a:prstGeom prst="rect">
            <a:avLst/>
          </a:prstGeom>
          <a:solidFill>
            <a:srgbClr val="FFFFFF"/>
          </a:solidFill>
          <a:ln>
            <a:noFill/>
            <a:prstDash/>
          </a:ln>
        </p:spPr>
      </p:pic>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0" y="723900"/>
                <a:ext cx="8803704" cy="1046440"/>
              </a:xfrm>
              <a:prstGeom prst="rect">
                <a:avLst/>
              </a:prstGeom>
              <a:noFill/>
            </p:spPr>
            <p:txBody>
              <a:bodyPr wrap="square" rtlCol="0">
                <a:spAutoFit/>
              </a:bodyPr>
              <a:lstStyle/>
              <a:p>
                <a:r>
                  <a:rPr lang="en-US" sz="2400" dirty="0" smtClean="0">
                    <a:solidFill>
                      <a:srgbClr val="FF0000"/>
                    </a:solidFill>
                  </a:rPr>
                  <a:t>Linear Supply Equations – changes in the ‘d’ variable</a:t>
                </a:r>
              </a:p>
              <a:p>
                <a:r>
                  <a:rPr lang="en-US" dirty="0" smtClean="0"/>
                  <a:t>The ‘d’ variable has increased. The new demand curve should reflect this change</a:t>
                </a:r>
                <a:endParaRPr lang="en-US" i="1" dirty="0" smtClean="0">
                  <a:solidFill>
                    <a:srgbClr val="0000FF"/>
                  </a:solidFill>
                  <a:latin typeface="Cambria Math"/>
                </a:endParaRPr>
              </a:p>
              <a:p>
                <a:pPr algn="ctr"/>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𝑸𝒔</m:t>
                      </m:r>
                      <m:r>
                        <a:rPr lang="en-US" sz="2000" b="1" i="1">
                          <a:solidFill>
                            <a:srgbClr val="0000FF"/>
                          </a:solidFill>
                          <a:latin typeface="Cambria Math"/>
                        </a:rPr>
                        <m:t>=−</m:t>
                      </m:r>
                      <m:r>
                        <a:rPr lang="en-US" sz="2000" b="1" i="1">
                          <a:solidFill>
                            <a:srgbClr val="0000FF"/>
                          </a:solidFill>
                          <a:latin typeface="Cambria Math"/>
                        </a:rPr>
                        <m:t>𝟐𝟎𝟎</m:t>
                      </m:r>
                      <m:r>
                        <a:rPr lang="en-US" sz="2000" b="1" i="1">
                          <a:solidFill>
                            <a:srgbClr val="0000FF"/>
                          </a:solidFill>
                          <a:latin typeface="Cambria Math"/>
                        </a:rPr>
                        <m:t>+</m:t>
                      </m:r>
                      <m:r>
                        <a:rPr lang="en-US" sz="2000" b="1" i="1">
                          <a:solidFill>
                            <a:srgbClr val="FF0000"/>
                          </a:solidFill>
                          <a:latin typeface="Cambria Math"/>
                        </a:rPr>
                        <m:t>𝟐𝟎𝟎</m:t>
                      </m:r>
                      <m:r>
                        <a:rPr lang="en-US" sz="2000" b="1" i="1">
                          <a:solidFill>
                            <a:srgbClr val="0000FF"/>
                          </a:solidFill>
                          <a:latin typeface="Cambria Math"/>
                        </a:rPr>
                        <m:t>𝑷</m:t>
                      </m:r>
                    </m:oMath>
                  </m:oMathPara>
                </a14:m>
                <a:endParaRPr lang="en-US" sz="2000"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0" y="723900"/>
                <a:ext cx="8803704" cy="1046440"/>
              </a:xfrm>
              <a:prstGeom prst="rect">
                <a:avLst/>
              </a:prstGeom>
              <a:blipFill rotWithShape="1">
                <a:blip r:embed="rId4"/>
                <a:stretch>
                  <a:fillRect l="-1039" t="-4678" b="-40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5497" y="1638300"/>
                <a:ext cx="4366355" cy="3908762"/>
              </a:xfrm>
              <a:prstGeom prst="rect">
                <a:avLst/>
              </a:prstGeom>
              <a:noFill/>
            </p:spPr>
            <p:txBody>
              <a:bodyPr wrap="square" rtlCol="0">
                <a:spAutoFit/>
              </a:bodyPr>
              <a:lstStyle/>
              <a:p>
                <a:r>
                  <a:rPr lang="en-US" sz="1600" b="1" dirty="0" smtClean="0"/>
                  <a:t>Notice the following:</a:t>
                </a:r>
              </a:p>
              <a:p>
                <a:pPr marL="285750" indent="-285750">
                  <a:buFont typeface="Arial" pitchFamily="34" charset="0"/>
                  <a:buChar char="•"/>
                </a:pPr>
                <a:r>
                  <a:rPr lang="en-US" sz="1600" dirty="0" smtClean="0"/>
                  <a:t>Producers are more responsive to price changes now</a:t>
                </a:r>
              </a:p>
              <a:p>
                <a:pPr marL="285750" indent="-285750">
                  <a:buFont typeface="Arial" pitchFamily="34" charset="0"/>
                  <a:buChar char="•"/>
                </a:pPr>
                <a:r>
                  <a:rPr lang="en-US" sz="1600" dirty="0" smtClean="0"/>
                  <a:t>As the price rises from $0 to $4 per loaf, now producers will supply 600 loaves, whereas in the original graph they would have only supplied 400 loaves.</a:t>
                </a:r>
              </a:p>
              <a:p>
                <a:pPr marL="285750" indent="-285750">
                  <a:buFont typeface="Arial" pitchFamily="34" charset="0"/>
                  <a:buChar char="•"/>
                </a:pPr>
                <a:r>
                  <a:rPr lang="en-US" sz="1600" dirty="0" smtClean="0"/>
                  <a:t>Supply for bread has </a:t>
                </a:r>
                <a:r>
                  <a:rPr lang="en-US" sz="1600" i="1" dirty="0" smtClean="0"/>
                  <a:t>increased</a:t>
                </a:r>
                <a:r>
                  <a:rPr lang="en-US" sz="1600" dirty="0" smtClean="0"/>
                  <a:t> because there are fewer substitutes in this village. </a:t>
                </a:r>
              </a:p>
              <a:p>
                <a:pPr marL="285750" indent="-285750">
                  <a:buFont typeface="Arial" pitchFamily="34" charset="0"/>
                  <a:buChar char="•"/>
                </a:pPr>
                <a:r>
                  <a:rPr lang="en-US" sz="1600" dirty="0" smtClean="0"/>
                  <a:t>The new P-intercept at a lower price. It can be calculated by setting the Q to zero.</a:t>
                </a:r>
              </a:p>
              <a:p>
                <a:pPr algn="ctr"/>
                <a:r>
                  <a:rPr lang="en-US" b="1" dirty="0" smtClean="0">
                    <a:solidFill>
                      <a:srgbClr val="0000FF"/>
                    </a:solidFill>
                  </a:rPr>
                  <a:t>0</a:t>
                </a:r>
                <a14:m>
                  <m:oMath xmlns="" xmlns:m="http://schemas.openxmlformats.org/officeDocument/2006/math">
                    <m:r>
                      <a:rPr lang="en-US" b="1" i="1">
                        <a:solidFill>
                          <a:srgbClr val="0000FF"/>
                        </a:solidFill>
                        <a:latin typeface="Cambria Math"/>
                      </a:rPr>
                      <m:t>=</m:t>
                    </m:r>
                    <m:r>
                      <a:rPr lang="en-US" b="1" i="1" smtClean="0">
                        <a:solidFill>
                          <a:srgbClr val="0000FF"/>
                        </a:solidFill>
                        <a:latin typeface="Cambria Math"/>
                      </a:rPr>
                      <m:t>−</m:t>
                    </m:r>
                    <m:r>
                      <a:rPr lang="en-US" b="1" i="1" smtClean="0">
                        <a:solidFill>
                          <a:srgbClr val="0000FF"/>
                        </a:solidFill>
                        <a:latin typeface="Cambria Math"/>
                      </a:rPr>
                      <m:t>𝟐𝟎𝟎</m:t>
                    </m:r>
                    <m:r>
                      <a:rPr lang="en-US" b="1" i="1" smtClean="0">
                        <a:solidFill>
                          <a:srgbClr val="0000FF"/>
                        </a:solidFill>
                        <a:latin typeface="Cambria Math"/>
                      </a:rPr>
                      <m:t>+</m:t>
                    </m:r>
                    <m:r>
                      <a:rPr lang="en-US" b="1" i="1" smtClean="0">
                        <a:solidFill>
                          <a:srgbClr val="0000FF"/>
                        </a:solidFill>
                        <a:latin typeface="Cambria Math"/>
                      </a:rPr>
                      <m:t>𝟐𝟎𝟎</m:t>
                    </m:r>
                    <m:r>
                      <a:rPr lang="en-US" b="1" i="1">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𝟏</m:t>
                    </m:r>
                  </m:oMath>
                </a14:m>
                <a:endParaRPr lang="en-US" b="1" dirty="0" smtClean="0">
                  <a:solidFill>
                    <a:srgbClr val="0000FF"/>
                  </a:solidFill>
                </a:endParaRPr>
              </a:p>
              <a:p>
                <a:pPr algn="ctr"/>
                <a:r>
                  <a:rPr lang="en-US" i="1" dirty="0" smtClean="0">
                    <a:solidFill>
                      <a:srgbClr val="0000FF"/>
                    </a:solidFill>
                  </a:rPr>
                  <a:t>Now, at a price of $1, firms will begin selling bread, whereas before the new oven technology, a price of $1.33 was required </a:t>
                </a:r>
                <a:endParaRPr lang="en-US" i="1" dirty="0">
                  <a:solidFill>
                    <a:srgbClr val="0000FF"/>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5497" y="1638300"/>
                <a:ext cx="4366355" cy="3908762"/>
              </a:xfrm>
              <a:prstGeom prst="rect">
                <a:avLst/>
              </a:prstGeom>
              <a:blipFill rotWithShape="1">
                <a:blip r:embed="rId5"/>
                <a:stretch>
                  <a:fillRect l="-838" t="-468" r="-838" b="-1560"/>
                </a:stretch>
              </a:blipFill>
            </p:spPr>
            <p:txBody>
              <a:bodyPr/>
              <a:lstStyle/>
              <a:p>
                <a:r>
                  <a:rPr lang="en-US">
                    <a:noFill/>
                  </a:rPr>
                  <a:t> </a:t>
                </a:r>
              </a:p>
            </p:txBody>
          </p:sp>
        </mc:Fallback>
      </mc:AlternateContent>
      <p:sp>
        <p:nvSpPr>
          <p:cNvPr id="12" name="Rectangle 11"/>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Linear Supply Equations</a:t>
            </a:r>
            <a:endParaRPr lang="en-US" sz="1400" i="1" dirty="0">
              <a:latin typeface="Lucida Sans - 18"/>
            </a:endParaRPr>
          </a:p>
        </p:txBody>
      </p:sp>
    </p:spTree>
    <p:extLst>
      <p:ext uri="{BB962C8B-B14F-4D97-AF65-F5344CB8AC3E}">
        <p14:creationId xmlns:p14="http://schemas.microsoft.com/office/powerpoint/2010/main" val="380884233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Gxnpn3swGE?version=3&amp;hl=en_US&amp;rel=0"/>
          <p:cNvPicPr>
            <a:picLocks noRot="1" noChangeAspect="1"/>
          </p:cNvPicPr>
          <p:nvPr>
            <a:quickTimeFile r:link="rId1"/>
          </p:nvPr>
        </p:nvPicPr>
        <p:blipFill>
          <a:blip r:embed="rId3"/>
          <a:stretch>
            <a:fillRect/>
          </a:stretch>
        </p:blipFill>
        <p:spPr>
          <a:xfrm>
            <a:off x="0" y="697260"/>
            <a:ext cx="9144000" cy="4114800"/>
          </a:xfrm>
          <a:prstGeom prst="rect">
            <a:avLst/>
          </a:prstGeom>
        </p:spPr>
      </p:pic>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8" name="Rectangle 7"/>
          <p:cNvSpPr/>
          <p:nvPr/>
        </p:nvSpPr>
        <p:spPr>
          <a:xfrm>
            <a:off x="3048000" y="4991100"/>
            <a:ext cx="2808782" cy="369332"/>
          </a:xfrm>
          <a:prstGeom prst="rect">
            <a:avLst/>
          </a:prstGeom>
        </p:spPr>
        <p:txBody>
          <a:bodyPr wrap="none">
            <a:spAutoFit/>
          </a:bodyPr>
          <a:lstStyle/>
          <a:p>
            <a:pPr fontAlgn="base"/>
            <a:r>
              <a:rPr lang="en-US" b="1" u="sng" cap="all" dirty="0">
                <a:hlinkClick r:id="rId5" tooltip="Linear Supply Equations"/>
              </a:rPr>
              <a:t>LINEAR SUPPLY EQUATIONS</a:t>
            </a:r>
            <a:endParaRPr lang="en-US" b="1" cap="all" dirty="0"/>
          </a:p>
        </p:txBody>
      </p:sp>
      <p:sp>
        <p:nvSpPr>
          <p:cNvPr id="9" name="Rectangle 8"/>
          <p:cNvSpPr/>
          <p:nvPr/>
        </p:nvSpPr>
        <p:spPr>
          <a:xfrm>
            <a:off x="5562600" y="124480"/>
            <a:ext cx="2209800" cy="523220"/>
          </a:xfrm>
          <a:prstGeom prst="rect">
            <a:avLst/>
          </a:prstGeom>
        </p:spPr>
        <p:txBody>
          <a:bodyPr wrap="square">
            <a:spAutoFit/>
          </a:bodyPr>
          <a:lstStyle/>
          <a:p>
            <a:pPr algn="ctr"/>
            <a:r>
              <a:rPr lang="en-US" sz="1400" i="1" dirty="0" smtClean="0">
                <a:latin typeface="Lucida Sans - 22"/>
              </a:rPr>
              <a:t>Linear Supply Equations Video Lesson</a:t>
            </a:r>
            <a:endParaRPr lang="en-US" sz="1400" i="1" dirty="0">
              <a:latin typeface="Lucida Sans - 18"/>
            </a:endParaRPr>
          </a:p>
        </p:txBody>
      </p:sp>
    </p:spTree>
    <p:extLst>
      <p:ext uri="{BB962C8B-B14F-4D97-AF65-F5344CB8AC3E}">
        <p14:creationId xmlns:p14="http://schemas.microsoft.com/office/powerpoint/2010/main" val="34338500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ViHxHtavrO4?version=3&amp;hl=en_US&amp;rel=0"/>
          <p:cNvPicPr>
            <a:picLocks noRot="1" noChangeAspect="1"/>
          </p:cNvPicPr>
          <p:nvPr>
            <a:quickTimeFile r:link="rId1"/>
          </p:nvPr>
        </p:nvPicPr>
        <p:blipFill>
          <a:blip r:embed="rId3"/>
          <a:stretch>
            <a:fillRect/>
          </a:stretch>
        </p:blipFill>
        <p:spPr>
          <a:xfrm>
            <a:off x="-10963" y="697260"/>
            <a:ext cx="9154963" cy="4180172"/>
          </a:xfrm>
          <a:prstGeom prst="rect">
            <a:avLst/>
          </a:prstGeom>
        </p:spPr>
      </p:pic>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7" name="Rectangle 6"/>
          <p:cNvSpPr/>
          <p:nvPr/>
        </p:nvSpPr>
        <p:spPr>
          <a:xfrm>
            <a:off x="5562600" y="124480"/>
            <a:ext cx="2209800" cy="523220"/>
          </a:xfrm>
          <a:prstGeom prst="rect">
            <a:avLst/>
          </a:prstGeom>
        </p:spPr>
        <p:txBody>
          <a:bodyPr wrap="square">
            <a:spAutoFit/>
          </a:bodyPr>
          <a:lstStyle/>
          <a:p>
            <a:pPr algn="ctr"/>
            <a:r>
              <a:rPr lang="en-US" sz="1400" i="1" dirty="0" smtClean="0">
                <a:latin typeface="Lucida Sans - 22"/>
              </a:rPr>
              <a:t>Demand and Supply Equations Video Lesson</a:t>
            </a:r>
            <a:endParaRPr lang="en-US" sz="1400" i="1" dirty="0">
              <a:latin typeface="Lucida Sans - 18"/>
            </a:endParaRPr>
          </a:p>
        </p:txBody>
      </p:sp>
      <p:sp>
        <p:nvSpPr>
          <p:cNvPr id="8" name="Rectangle 7"/>
          <p:cNvSpPr/>
          <p:nvPr/>
        </p:nvSpPr>
        <p:spPr>
          <a:xfrm>
            <a:off x="2574966" y="4954369"/>
            <a:ext cx="4267200" cy="646331"/>
          </a:xfrm>
          <a:prstGeom prst="rect">
            <a:avLst/>
          </a:prstGeom>
        </p:spPr>
        <p:txBody>
          <a:bodyPr wrap="square">
            <a:spAutoFit/>
          </a:bodyPr>
          <a:lstStyle/>
          <a:p>
            <a:pPr algn="ctr" fontAlgn="base"/>
            <a:r>
              <a:rPr lang="en-US" b="1" cap="all" dirty="0">
                <a:hlinkClick r:id="rId5" tooltip="Deriving demand and supply equations from a set of data"/>
              </a:rPr>
              <a:t>DERIVING DEMAND AND SUPPLY EQUATIONS FROM A SET OF DATA</a:t>
            </a:r>
            <a:endParaRPr lang="en-US" b="1" cap="all" dirty="0"/>
          </a:p>
        </p:txBody>
      </p:sp>
    </p:spTree>
    <p:extLst>
      <p:ext uri="{BB962C8B-B14F-4D97-AF65-F5344CB8AC3E}">
        <p14:creationId xmlns:p14="http://schemas.microsoft.com/office/powerpoint/2010/main" val="1604411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6" name="Rectangle 5"/>
          <p:cNvSpPr/>
          <p:nvPr/>
        </p:nvSpPr>
        <p:spPr>
          <a:xfrm>
            <a:off x="60198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
        <p:nvSpPr>
          <p:cNvPr id="7" name="TextBox 6"/>
          <p:cNvSpPr txBox="1"/>
          <p:nvPr/>
        </p:nvSpPr>
        <p:spPr>
          <a:xfrm>
            <a:off x="0" y="723900"/>
            <a:ext cx="8803704" cy="5078313"/>
          </a:xfrm>
          <a:prstGeom prst="rect">
            <a:avLst/>
          </a:prstGeom>
          <a:noFill/>
        </p:spPr>
        <p:txBody>
          <a:bodyPr wrap="square" rtlCol="0">
            <a:spAutoFit/>
          </a:bodyPr>
          <a:lstStyle/>
          <a:p>
            <a:r>
              <a:rPr lang="en-US" sz="2400" dirty="0" smtClean="0">
                <a:solidFill>
                  <a:srgbClr val="FF0000"/>
                </a:solidFill>
              </a:rPr>
              <a:t>Market Equilibrium</a:t>
            </a:r>
          </a:p>
          <a:p>
            <a:r>
              <a:rPr lang="en-US" dirty="0" smtClean="0"/>
              <a:t>We have now examined several concepts fundamental in understanding how markets work, including:</a:t>
            </a:r>
          </a:p>
          <a:p>
            <a:pPr marL="285750" indent="-285750">
              <a:buFont typeface="Arial" pitchFamily="34" charset="0"/>
              <a:buChar char="•"/>
            </a:pPr>
            <a:r>
              <a:rPr lang="en-US" sz="1600" dirty="0" smtClean="0"/>
              <a:t>Demand, the law of demand, and linear demand equations</a:t>
            </a:r>
          </a:p>
          <a:p>
            <a:pPr marL="285750" indent="-285750">
              <a:buFont typeface="Arial" pitchFamily="34" charset="0"/>
              <a:buChar char="•"/>
            </a:pPr>
            <a:r>
              <a:rPr lang="en-US" sz="1600" dirty="0" smtClean="0"/>
              <a:t>Supply, the law of supply and linear supply equations</a:t>
            </a:r>
          </a:p>
          <a:p>
            <a:r>
              <a:rPr lang="en-US" dirty="0" smtClean="0"/>
              <a:t>The next step is to put supply and demand together to get…</a:t>
            </a:r>
          </a:p>
          <a:p>
            <a:endParaRPr lang="en-US" dirty="0"/>
          </a:p>
          <a:p>
            <a:r>
              <a:rPr lang="en-US" sz="2000" b="1" i="1" dirty="0" smtClean="0">
                <a:solidFill>
                  <a:srgbClr val="0000FF"/>
                </a:solidFill>
              </a:rPr>
              <a:t>Market Equilibrium: </a:t>
            </a:r>
            <a:r>
              <a:rPr lang="en-US" sz="2000" i="1" dirty="0" smtClean="0">
                <a:solidFill>
                  <a:srgbClr val="0000FF"/>
                </a:solidFill>
              </a:rPr>
              <a:t>A market is in equilibrium when the price and quantity are at a level at which supply equals demand. The quantity that consumers demand is exactly equal to the quantity that producers supply. </a:t>
            </a:r>
          </a:p>
          <a:p>
            <a:endParaRPr lang="en-US" sz="2000" b="1" i="1" dirty="0">
              <a:solidFill>
                <a:srgbClr val="0000FF"/>
              </a:solidFill>
            </a:endParaRPr>
          </a:p>
          <a:p>
            <a:pPr algn="ctr"/>
            <a:r>
              <a:rPr lang="en-US" sz="2000" i="1" dirty="0" smtClean="0">
                <a:solidFill>
                  <a:schemeClr val="tx1">
                    <a:lumMod val="50000"/>
                    <a:lumOff val="50000"/>
                  </a:schemeClr>
                </a:solidFill>
              </a:rPr>
              <a:t>In equilibrium, a market creates no shortages or surpluses, rather, the market “clears”. Every unit of output that is produced is also consumed.</a:t>
            </a:r>
          </a:p>
          <a:p>
            <a:endParaRPr lang="en-US" i="1" dirty="0" smtClean="0">
              <a:solidFill>
                <a:srgbClr val="0000FF"/>
              </a:solidFill>
            </a:endParaRPr>
          </a:p>
          <a:p>
            <a:r>
              <a:rPr lang="en-US" b="1" i="1" dirty="0" smtClean="0">
                <a:solidFill>
                  <a:srgbClr val="FF0000"/>
                </a:solidFill>
              </a:rPr>
              <a:t>Equilibrium Price (</a:t>
            </a:r>
            <a:r>
              <a:rPr lang="en-US" b="1" i="1" dirty="0" err="1" smtClean="0">
                <a:solidFill>
                  <a:srgbClr val="FF0000"/>
                </a:solidFill>
              </a:rPr>
              <a:t>Pe</a:t>
            </a:r>
            <a:r>
              <a:rPr lang="en-US" b="1" i="1" dirty="0" smtClean="0">
                <a:solidFill>
                  <a:srgbClr val="FF0000"/>
                </a:solidFill>
              </a:rPr>
              <a:t>): </a:t>
            </a:r>
            <a:r>
              <a:rPr lang="en-US" i="1" dirty="0" smtClean="0"/>
              <a:t>The price of a good at which the quantity supplied is equal to the quantity demanded</a:t>
            </a:r>
          </a:p>
          <a:p>
            <a:r>
              <a:rPr lang="en-US" b="1" i="1" dirty="0" smtClean="0">
                <a:solidFill>
                  <a:srgbClr val="FF0000"/>
                </a:solidFill>
              </a:rPr>
              <a:t>Equilibrium Quantity (</a:t>
            </a:r>
            <a:r>
              <a:rPr lang="en-US" b="1" i="1" dirty="0" err="1" smtClean="0">
                <a:solidFill>
                  <a:srgbClr val="FF0000"/>
                </a:solidFill>
              </a:rPr>
              <a:t>Qe</a:t>
            </a:r>
            <a:r>
              <a:rPr lang="en-US" b="1" i="1" dirty="0" smtClean="0">
                <a:solidFill>
                  <a:srgbClr val="FF0000"/>
                </a:solidFill>
              </a:rPr>
              <a:t>) : </a:t>
            </a:r>
            <a:r>
              <a:rPr lang="en-US" i="1" dirty="0" smtClean="0"/>
              <a:t>The quantity of output in at which supply equals demand.</a:t>
            </a:r>
            <a:endParaRPr lang="en-US" b="1" i="1" dirty="0"/>
          </a:p>
        </p:txBody>
      </p:sp>
    </p:spTree>
    <p:extLst>
      <p:ext uri="{BB962C8B-B14F-4D97-AF65-F5344CB8AC3E}">
        <p14:creationId xmlns:p14="http://schemas.microsoft.com/office/powerpoint/2010/main" val="213789733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0" y="0"/>
            <a:ext cx="9144000" cy="697260"/>
            <a:chOff x="0" y="0"/>
            <a:chExt cx="9144000" cy="836712"/>
          </a:xfrm>
        </p:grpSpPr>
        <p:sp>
          <p:nvSpPr>
            <p:cNvPr id="30" name="Rectangle 2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3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grpSp>
        <p:nvGrpSpPr>
          <p:cNvPr id="38" name="Group 37"/>
          <p:cNvGrpSpPr/>
          <p:nvPr/>
        </p:nvGrpSpPr>
        <p:grpSpPr>
          <a:xfrm>
            <a:off x="-152400" y="1470488"/>
            <a:ext cx="5676900" cy="4282612"/>
            <a:chOff x="304800" y="1257300"/>
            <a:chExt cx="5676900" cy="4282612"/>
          </a:xfrm>
        </p:grpSpPr>
        <p:sp>
          <p:nvSpPr>
            <p:cNvPr id="10" name="TextBox 9"/>
            <p:cNvSpPr txBox="1"/>
            <p:nvPr/>
          </p:nvSpPr>
          <p:spPr>
            <a:xfrm>
              <a:off x="4635500" y="5143500"/>
              <a:ext cx="1346200" cy="369332"/>
            </a:xfrm>
            <a:prstGeom prst="rect">
              <a:avLst/>
            </a:prstGeom>
            <a:noFill/>
          </p:spPr>
          <p:txBody>
            <a:bodyPr vert="horz" rtlCol="0">
              <a:spAutoFit/>
            </a:bodyPr>
            <a:lstStyle/>
            <a:p>
              <a:r>
                <a:rPr lang="en-US" dirty="0" smtClean="0">
                  <a:solidFill>
                    <a:srgbClr val="000000"/>
                  </a:solidFill>
                </a:rPr>
                <a:t>Quantity</a:t>
              </a:r>
              <a:endParaRPr lang="en-US" dirty="0">
                <a:solidFill>
                  <a:srgbClr val="000000"/>
                </a:solidFill>
              </a:endParaRPr>
            </a:p>
          </p:txBody>
        </p:sp>
        <p:sp>
          <p:nvSpPr>
            <p:cNvPr id="22" name="TextBox 21"/>
            <p:cNvSpPr txBox="1"/>
            <p:nvPr/>
          </p:nvSpPr>
          <p:spPr>
            <a:xfrm>
              <a:off x="2790934" y="5155191"/>
              <a:ext cx="711200" cy="384721"/>
            </a:xfrm>
            <a:prstGeom prst="rect">
              <a:avLst/>
            </a:prstGeom>
            <a:noFill/>
          </p:spPr>
          <p:txBody>
            <a:bodyPr vert="horz" rtlCol="0">
              <a:spAutoFit/>
            </a:bodyPr>
            <a:lstStyle/>
            <a:p>
              <a:r>
                <a:rPr lang="en-US" sz="1900" dirty="0" err="1" smtClean="0">
                  <a:solidFill>
                    <a:srgbClr val="000000"/>
                  </a:solidFill>
                </a:rPr>
                <a:t>Qe</a:t>
              </a:r>
              <a:endParaRPr lang="en-US" sz="1900" dirty="0">
                <a:solidFill>
                  <a:srgbClr val="000000"/>
                </a:solidFill>
              </a:endParaRPr>
            </a:p>
          </p:txBody>
        </p:sp>
        <p:grpSp>
          <p:nvGrpSpPr>
            <p:cNvPr id="3" name="Group 2"/>
            <p:cNvGrpSpPr/>
            <p:nvPr/>
          </p:nvGrpSpPr>
          <p:grpSpPr>
            <a:xfrm>
              <a:off x="304800" y="1257300"/>
              <a:ext cx="5410200" cy="3890665"/>
              <a:chOff x="-437856" y="611963"/>
              <a:chExt cx="6401650" cy="4603652"/>
            </a:xfrm>
          </p:grpSpPr>
          <p:cxnSp>
            <p:nvCxnSpPr>
              <p:cNvPr id="7" name="Straight Connector 6"/>
              <p:cNvCxnSpPr/>
              <p:nvPr/>
            </p:nvCxnSpPr>
            <p:spPr>
              <a:xfrm>
                <a:off x="609600" y="762000"/>
                <a:ext cx="0" cy="438001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09601" y="5142018"/>
                <a:ext cx="535419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7856" y="611963"/>
                <a:ext cx="1162623" cy="437014"/>
              </a:xfrm>
              <a:prstGeom prst="rect">
                <a:avLst/>
              </a:prstGeom>
              <a:noFill/>
            </p:spPr>
            <p:txBody>
              <a:bodyPr vert="horz" wrap="square" rtlCol="0">
                <a:spAutoFit/>
              </a:bodyPr>
              <a:lstStyle/>
              <a:p>
                <a:pPr algn="ctr"/>
                <a:r>
                  <a:rPr lang="en-US" dirty="0" smtClean="0">
                    <a:solidFill>
                      <a:srgbClr val="000000"/>
                    </a:solidFill>
                  </a:rPr>
                  <a:t>Price</a:t>
                </a:r>
                <a:endParaRPr lang="en-US" dirty="0">
                  <a:solidFill>
                    <a:srgbClr val="000000"/>
                  </a:solidFill>
                </a:endParaRPr>
              </a:p>
            </p:txBody>
          </p:sp>
          <p:sp>
            <p:nvSpPr>
              <p:cNvPr id="12" name="TextBox 11"/>
              <p:cNvSpPr txBox="1"/>
              <p:nvPr/>
            </p:nvSpPr>
            <p:spPr>
              <a:xfrm>
                <a:off x="1803456" y="762000"/>
                <a:ext cx="2717800" cy="400596"/>
              </a:xfrm>
              <a:prstGeom prst="rect">
                <a:avLst/>
              </a:prstGeom>
              <a:noFill/>
            </p:spPr>
            <p:txBody>
              <a:bodyPr vert="horz" rtlCol="0">
                <a:spAutoFit/>
              </a:bodyPr>
              <a:lstStyle/>
              <a:p>
                <a:r>
                  <a:rPr lang="en-US" sz="1600" b="1" dirty="0" smtClean="0">
                    <a:solidFill>
                      <a:srgbClr val="E6533A"/>
                    </a:solidFill>
                  </a:rPr>
                  <a:t>Market for Bread</a:t>
                </a:r>
                <a:endParaRPr lang="en-US" sz="1600" b="1" dirty="0">
                  <a:solidFill>
                    <a:srgbClr val="E6533A"/>
                  </a:solidFill>
                </a:endParaRPr>
              </a:p>
            </p:txBody>
          </p:sp>
          <p:sp>
            <p:nvSpPr>
              <p:cNvPr id="13" name="TextBox 12"/>
              <p:cNvSpPr txBox="1"/>
              <p:nvPr/>
            </p:nvSpPr>
            <p:spPr>
              <a:xfrm>
                <a:off x="5029199" y="4669347"/>
                <a:ext cx="609600" cy="546268"/>
              </a:xfrm>
              <a:prstGeom prst="rect">
                <a:avLst/>
              </a:prstGeom>
              <a:noFill/>
            </p:spPr>
            <p:txBody>
              <a:bodyPr vert="horz" rtlCol="0">
                <a:spAutoFit/>
              </a:bodyPr>
              <a:lstStyle/>
              <a:p>
                <a:r>
                  <a:rPr lang="en-US" sz="2400" b="1" dirty="0" smtClean="0">
                    <a:solidFill>
                      <a:srgbClr val="0000FF"/>
                    </a:solidFill>
                  </a:rPr>
                  <a:t>D</a:t>
                </a:r>
                <a:endParaRPr lang="en-US" sz="2400" b="1" dirty="0">
                  <a:solidFill>
                    <a:srgbClr val="0000FF"/>
                  </a:solidFill>
                </a:endParaRPr>
              </a:p>
            </p:txBody>
          </p:sp>
          <p:cxnSp>
            <p:nvCxnSpPr>
              <p:cNvPr id="14" name="Straight Connector 13"/>
              <p:cNvCxnSpPr/>
              <p:nvPr/>
            </p:nvCxnSpPr>
            <p:spPr>
              <a:xfrm>
                <a:off x="609600" y="762000"/>
                <a:ext cx="4419600" cy="4254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09600" y="2878667"/>
                <a:ext cx="222250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819400" y="2889250"/>
                <a:ext cx="0" cy="2243667"/>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609600" y="1100554"/>
                <a:ext cx="4069115" cy="378894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654993" y="829070"/>
                <a:ext cx="508000" cy="546268"/>
              </a:xfrm>
              <a:prstGeom prst="rect">
                <a:avLst/>
              </a:prstGeom>
              <a:noFill/>
            </p:spPr>
            <p:txBody>
              <a:bodyPr vert="horz" rtlCol="0">
                <a:spAutoFit/>
              </a:bodyPr>
              <a:lstStyle/>
              <a:p>
                <a:r>
                  <a:rPr lang="en-US" sz="2400" b="1" dirty="0" smtClean="0">
                    <a:solidFill>
                      <a:srgbClr val="00B050"/>
                    </a:solidFill>
                  </a:rPr>
                  <a:t>S</a:t>
                </a:r>
                <a:endParaRPr lang="en-US" sz="2400" b="1" dirty="0">
                  <a:solidFill>
                    <a:srgbClr val="00B050"/>
                  </a:solidFill>
                </a:endParaRPr>
              </a:p>
            </p:txBody>
          </p:sp>
          <p:cxnSp>
            <p:nvCxnSpPr>
              <p:cNvPr id="24" name="Straight Connector 23"/>
              <p:cNvCxnSpPr/>
              <p:nvPr/>
            </p:nvCxnSpPr>
            <p:spPr>
              <a:xfrm flipV="1">
                <a:off x="2819400" y="2839065"/>
                <a:ext cx="880017" cy="18434"/>
              </a:xfrm>
              <a:prstGeom prst="line">
                <a:avLst/>
              </a:prstGeom>
              <a:ln w="38100" cap="sq" cmpd="sng" algn="ctr">
                <a:solidFill>
                  <a:srgbClr val="FF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699416" y="2606741"/>
                <a:ext cx="1854200" cy="400596"/>
              </a:xfrm>
              <a:prstGeom prst="rect">
                <a:avLst/>
              </a:prstGeom>
              <a:noFill/>
            </p:spPr>
            <p:txBody>
              <a:bodyPr vert="horz" rtlCol="0">
                <a:spAutoFit/>
              </a:bodyPr>
              <a:lstStyle/>
              <a:p>
                <a:r>
                  <a:rPr lang="en-US" sz="1600" b="1" dirty="0" smtClean="0">
                    <a:solidFill>
                      <a:srgbClr val="FF0000"/>
                    </a:solidFill>
                  </a:rPr>
                  <a:t>Equilibrium</a:t>
                </a:r>
                <a:endParaRPr lang="en-US" sz="1600" b="1" dirty="0">
                  <a:solidFill>
                    <a:srgbClr val="FF0000"/>
                  </a:solidFill>
                </a:endParaRPr>
              </a:p>
            </p:txBody>
          </p:sp>
        </p:grpSp>
        <p:sp>
          <p:nvSpPr>
            <p:cNvPr id="37" name="TextBox 36"/>
            <p:cNvSpPr txBox="1"/>
            <p:nvPr/>
          </p:nvSpPr>
          <p:spPr>
            <a:xfrm>
              <a:off x="660400" y="2962699"/>
              <a:ext cx="711200" cy="384721"/>
            </a:xfrm>
            <a:prstGeom prst="rect">
              <a:avLst/>
            </a:prstGeom>
            <a:noFill/>
          </p:spPr>
          <p:txBody>
            <a:bodyPr vert="horz" rtlCol="0">
              <a:spAutoFit/>
            </a:bodyPr>
            <a:lstStyle/>
            <a:p>
              <a:r>
                <a:rPr lang="en-US" sz="1900" dirty="0" err="1">
                  <a:solidFill>
                    <a:srgbClr val="000000"/>
                  </a:solidFill>
                </a:rPr>
                <a:t>P</a:t>
              </a:r>
              <a:r>
                <a:rPr lang="en-US" sz="1900" dirty="0" err="1" smtClean="0">
                  <a:solidFill>
                    <a:srgbClr val="000000"/>
                  </a:solidFill>
                </a:rPr>
                <a:t>e</a:t>
              </a:r>
              <a:endParaRPr lang="en-US" sz="1900" dirty="0">
                <a:solidFill>
                  <a:srgbClr val="000000"/>
                </a:solidFill>
              </a:endParaRPr>
            </a:p>
          </p:txBody>
        </p:sp>
      </p:grpSp>
      <p:sp>
        <p:nvSpPr>
          <p:cNvPr id="39" name="TextBox 38"/>
          <p:cNvSpPr txBox="1"/>
          <p:nvPr/>
        </p:nvSpPr>
        <p:spPr>
          <a:xfrm>
            <a:off x="0" y="723900"/>
            <a:ext cx="8803704" cy="738664"/>
          </a:xfrm>
          <a:prstGeom prst="rect">
            <a:avLst/>
          </a:prstGeom>
          <a:noFill/>
        </p:spPr>
        <p:txBody>
          <a:bodyPr wrap="square" rtlCol="0">
            <a:spAutoFit/>
          </a:bodyPr>
          <a:lstStyle/>
          <a:p>
            <a:r>
              <a:rPr lang="en-US" sz="2400" dirty="0" smtClean="0">
                <a:solidFill>
                  <a:srgbClr val="FF0000"/>
                </a:solidFill>
              </a:rPr>
              <a:t>Market Equilibrium</a:t>
            </a:r>
          </a:p>
          <a:p>
            <a:r>
              <a:rPr lang="en-US" dirty="0" smtClean="0"/>
              <a:t>Consider the market for bread below. </a:t>
            </a:r>
            <a:endParaRPr lang="en-US" b="1" i="1" dirty="0"/>
          </a:p>
        </p:txBody>
      </p:sp>
      <p:sp>
        <p:nvSpPr>
          <p:cNvPr id="40" name="TextBox 39"/>
          <p:cNvSpPr txBox="1"/>
          <p:nvPr/>
        </p:nvSpPr>
        <p:spPr>
          <a:xfrm>
            <a:off x="4983139" y="1028700"/>
            <a:ext cx="3949301" cy="3970318"/>
          </a:xfrm>
          <a:prstGeom prst="rect">
            <a:avLst/>
          </a:prstGeom>
          <a:noFill/>
        </p:spPr>
        <p:txBody>
          <a:bodyPr wrap="square" rtlCol="0">
            <a:spAutoFit/>
          </a:bodyPr>
          <a:lstStyle/>
          <a:p>
            <a:r>
              <a:rPr lang="en-US" b="1" dirty="0" smtClean="0">
                <a:solidFill>
                  <a:srgbClr val="0000FF"/>
                </a:solidFill>
              </a:rPr>
              <a:t>Consider the following:</a:t>
            </a:r>
          </a:p>
          <a:p>
            <a:pPr marL="285750" indent="-285750">
              <a:buFont typeface="Arial" pitchFamily="34" charset="0"/>
              <a:buChar char="•"/>
            </a:pPr>
            <a:r>
              <a:rPr lang="en-US" dirty="0" smtClean="0"/>
              <a:t>If the price were anything greater than </a:t>
            </a:r>
            <a:r>
              <a:rPr lang="en-US" dirty="0" err="1" smtClean="0"/>
              <a:t>Pe</a:t>
            </a:r>
            <a:r>
              <a:rPr lang="en-US" dirty="0" smtClean="0"/>
              <a:t>, firms would wish to supply more bread, but consumers would demand less. The market would be out of equilibrium.</a:t>
            </a:r>
          </a:p>
          <a:p>
            <a:pPr marL="285750" indent="-285750">
              <a:buFont typeface="Arial" pitchFamily="34" charset="0"/>
              <a:buChar char="•"/>
            </a:pPr>
            <a:r>
              <a:rPr lang="en-US" dirty="0" smtClean="0">
                <a:solidFill>
                  <a:schemeClr val="tx1">
                    <a:lumMod val="50000"/>
                    <a:lumOff val="50000"/>
                  </a:schemeClr>
                </a:solidFill>
              </a:rPr>
              <a:t>If the price were anything less that </a:t>
            </a:r>
            <a:r>
              <a:rPr lang="en-US" dirty="0" err="1" smtClean="0">
                <a:solidFill>
                  <a:schemeClr val="tx1">
                    <a:lumMod val="50000"/>
                    <a:lumOff val="50000"/>
                  </a:schemeClr>
                </a:solidFill>
              </a:rPr>
              <a:t>Pe</a:t>
            </a:r>
            <a:r>
              <a:rPr lang="en-US" dirty="0" smtClean="0">
                <a:solidFill>
                  <a:schemeClr val="tx1">
                    <a:lumMod val="50000"/>
                    <a:lumOff val="50000"/>
                  </a:schemeClr>
                </a:solidFill>
              </a:rPr>
              <a:t>, consumers would demand more but firms would make less. The market would be out of equilibrium. </a:t>
            </a:r>
          </a:p>
          <a:p>
            <a:pPr marL="285750" indent="-285750">
              <a:buFont typeface="Arial" pitchFamily="34" charset="0"/>
              <a:buChar char="•"/>
            </a:pPr>
            <a:r>
              <a:rPr lang="en-US" dirty="0" smtClean="0"/>
              <a:t>Only at </a:t>
            </a:r>
            <a:r>
              <a:rPr lang="en-US" dirty="0" err="1" smtClean="0"/>
              <a:t>Pe</a:t>
            </a:r>
            <a:r>
              <a:rPr lang="en-US" dirty="0" smtClean="0"/>
              <a:t> does the quantity supplied </a:t>
            </a:r>
            <a:r>
              <a:rPr lang="en-US" i="1" dirty="0" smtClean="0"/>
              <a:t>equal</a:t>
            </a:r>
            <a:r>
              <a:rPr lang="en-US" dirty="0" smtClean="0"/>
              <a:t> the quantity demanded. This is the equilibrium point in the market for bread.</a:t>
            </a:r>
            <a:endParaRPr lang="en-US" dirty="0"/>
          </a:p>
        </p:txBody>
      </p:sp>
      <p:sp>
        <p:nvSpPr>
          <p:cNvPr id="41" name="Rectangle 40"/>
          <p:cNvSpPr/>
          <p:nvPr/>
        </p:nvSpPr>
        <p:spPr>
          <a:xfrm>
            <a:off x="60198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0" y="0"/>
            <a:ext cx="9144000" cy="697260"/>
            <a:chOff x="0" y="0"/>
            <a:chExt cx="9144000" cy="836712"/>
          </a:xfrm>
        </p:grpSpPr>
        <p:sp>
          <p:nvSpPr>
            <p:cNvPr id="29" name="Rectangle 2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3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grpSp>
        <p:nvGrpSpPr>
          <p:cNvPr id="33" name="Group 32"/>
          <p:cNvGrpSpPr/>
          <p:nvPr/>
        </p:nvGrpSpPr>
        <p:grpSpPr>
          <a:xfrm>
            <a:off x="4110780" y="1559859"/>
            <a:ext cx="5185620" cy="3919219"/>
            <a:chOff x="304800" y="1257300"/>
            <a:chExt cx="5676900" cy="4290522"/>
          </a:xfrm>
        </p:grpSpPr>
        <p:sp>
          <p:nvSpPr>
            <p:cNvPr id="34" name="TextBox 33"/>
            <p:cNvSpPr txBox="1"/>
            <p:nvPr/>
          </p:nvSpPr>
          <p:spPr>
            <a:xfrm>
              <a:off x="4635500" y="5143500"/>
              <a:ext cx="1346200" cy="404322"/>
            </a:xfrm>
            <a:prstGeom prst="rect">
              <a:avLst/>
            </a:prstGeom>
            <a:noFill/>
          </p:spPr>
          <p:txBody>
            <a:bodyPr vert="horz" rtlCol="0">
              <a:spAutoFit/>
            </a:bodyPr>
            <a:lstStyle/>
            <a:p>
              <a:r>
                <a:rPr lang="en-US" dirty="0" smtClean="0">
                  <a:solidFill>
                    <a:srgbClr val="000000"/>
                  </a:solidFill>
                </a:rPr>
                <a:t>Quantity</a:t>
              </a:r>
              <a:endParaRPr lang="en-US" dirty="0">
                <a:solidFill>
                  <a:srgbClr val="000000"/>
                </a:solidFill>
              </a:endParaRPr>
            </a:p>
          </p:txBody>
        </p:sp>
        <p:sp>
          <p:nvSpPr>
            <p:cNvPr id="35" name="TextBox 34"/>
            <p:cNvSpPr txBox="1"/>
            <p:nvPr/>
          </p:nvSpPr>
          <p:spPr>
            <a:xfrm>
              <a:off x="2819400" y="5143500"/>
              <a:ext cx="528032" cy="370628"/>
            </a:xfrm>
            <a:prstGeom prst="rect">
              <a:avLst/>
            </a:prstGeom>
            <a:noFill/>
          </p:spPr>
          <p:txBody>
            <a:bodyPr vert="horz" wrap="square" rtlCol="0">
              <a:spAutoFit/>
            </a:bodyPr>
            <a:lstStyle/>
            <a:p>
              <a:r>
                <a:rPr lang="en-US" sz="1600" dirty="0" smtClean="0">
                  <a:solidFill>
                    <a:srgbClr val="000000"/>
                  </a:solidFill>
                </a:rPr>
                <a:t>10</a:t>
              </a:r>
              <a:endParaRPr lang="en-US" sz="1600" dirty="0">
                <a:solidFill>
                  <a:srgbClr val="000000"/>
                </a:solidFill>
              </a:endParaRPr>
            </a:p>
          </p:txBody>
        </p:sp>
        <p:grpSp>
          <p:nvGrpSpPr>
            <p:cNvPr id="36" name="Group 35"/>
            <p:cNvGrpSpPr/>
            <p:nvPr/>
          </p:nvGrpSpPr>
          <p:grpSpPr>
            <a:xfrm>
              <a:off x="304800" y="1257300"/>
              <a:ext cx="5410200" cy="3867015"/>
              <a:chOff x="-437856" y="611963"/>
              <a:chExt cx="6401650" cy="4575668"/>
            </a:xfrm>
          </p:grpSpPr>
          <p:cxnSp>
            <p:nvCxnSpPr>
              <p:cNvPr id="38" name="Straight Connector 37"/>
              <p:cNvCxnSpPr/>
              <p:nvPr/>
            </p:nvCxnSpPr>
            <p:spPr>
              <a:xfrm>
                <a:off x="609600" y="762000"/>
                <a:ext cx="0" cy="438001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9601" y="5142018"/>
                <a:ext cx="535419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37856" y="611963"/>
                <a:ext cx="1162624" cy="478417"/>
              </a:xfrm>
              <a:prstGeom prst="rect">
                <a:avLst/>
              </a:prstGeom>
              <a:noFill/>
            </p:spPr>
            <p:txBody>
              <a:bodyPr vert="horz" wrap="square" rtlCol="0">
                <a:spAutoFit/>
              </a:bodyPr>
              <a:lstStyle/>
              <a:p>
                <a:pPr algn="ctr"/>
                <a:r>
                  <a:rPr lang="en-US" dirty="0" smtClean="0">
                    <a:solidFill>
                      <a:srgbClr val="000000"/>
                    </a:solidFill>
                  </a:rPr>
                  <a:t>Price</a:t>
                </a:r>
                <a:endParaRPr lang="en-US" dirty="0">
                  <a:solidFill>
                    <a:srgbClr val="000000"/>
                  </a:solidFill>
                </a:endParaRPr>
              </a:p>
            </p:txBody>
          </p:sp>
          <p:sp>
            <p:nvSpPr>
              <p:cNvPr id="41" name="TextBox 40"/>
              <p:cNvSpPr txBox="1"/>
              <p:nvPr/>
            </p:nvSpPr>
            <p:spPr>
              <a:xfrm>
                <a:off x="1803456" y="762000"/>
                <a:ext cx="2717800" cy="438548"/>
              </a:xfrm>
              <a:prstGeom prst="rect">
                <a:avLst/>
              </a:prstGeom>
              <a:noFill/>
            </p:spPr>
            <p:txBody>
              <a:bodyPr vert="horz" rtlCol="0">
                <a:spAutoFit/>
              </a:bodyPr>
              <a:lstStyle/>
              <a:p>
                <a:r>
                  <a:rPr lang="en-US" sz="1600" b="1" dirty="0" smtClean="0">
                    <a:solidFill>
                      <a:srgbClr val="E6533A"/>
                    </a:solidFill>
                  </a:rPr>
                  <a:t>Market for Bread</a:t>
                </a:r>
                <a:endParaRPr lang="en-US" sz="1600" b="1" dirty="0">
                  <a:solidFill>
                    <a:srgbClr val="E6533A"/>
                  </a:solidFill>
                </a:endParaRPr>
              </a:p>
            </p:txBody>
          </p:sp>
          <p:sp>
            <p:nvSpPr>
              <p:cNvPr id="42" name="TextBox 41"/>
              <p:cNvSpPr txBox="1"/>
              <p:nvPr/>
            </p:nvSpPr>
            <p:spPr>
              <a:xfrm>
                <a:off x="5029198" y="4669346"/>
                <a:ext cx="609600" cy="518285"/>
              </a:xfrm>
              <a:prstGeom prst="rect">
                <a:avLst/>
              </a:prstGeom>
              <a:noFill/>
            </p:spPr>
            <p:txBody>
              <a:bodyPr vert="horz" rtlCol="0">
                <a:spAutoFit/>
              </a:bodyPr>
              <a:lstStyle/>
              <a:p>
                <a:r>
                  <a:rPr lang="en-US" sz="2000" b="1" dirty="0" smtClean="0">
                    <a:solidFill>
                      <a:srgbClr val="0000FF"/>
                    </a:solidFill>
                  </a:rPr>
                  <a:t>D</a:t>
                </a:r>
                <a:endParaRPr lang="en-US" sz="2000" b="1" dirty="0">
                  <a:solidFill>
                    <a:srgbClr val="0000FF"/>
                  </a:solidFill>
                </a:endParaRPr>
              </a:p>
            </p:txBody>
          </p:sp>
          <p:cxnSp>
            <p:nvCxnSpPr>
              <p:cNvPr id="43" name="Straight Connector 42"/>
              <p:cNvCxnSpPr>
                <a:endCxn id="42" idx="1"/>
              </p:cNvCxnSpPr>
              <p:nvPr/>
            </p:nvCxnSpPr>
            <p:spPr>
              <a:xfrm>
                <a:off x="609600" y="762000"/>
                <a:ext cx="4419598" cy="4166488"/>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09600" y="2878667"/>
                <a:ext cx="222250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819400" y="2889250"/>
                <a:ext cx="0" cy="2243667"/>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609600" y="1100554"/>
                <a:ext cx="4069115" cy="378894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654993" y="829070"/>
                <a:ext cx="508000" cy="518285"/>
              </a:xfrm>
              <a:prstGeom prst="rect">
                <a:avLst/>
              </a:prstGeom>
              <a:noFill/>
            </p:spPr>
            <p:txBody>
              <a:bodyPr vert="horz" rtlCol="0">
                <a:spAutoFit/>
              </a:bodyPr>
              <a:lstStyle/>
              <a:p>
                <a:r>
                  <a:rPr lang="en-US" sz="2000" b="1" dirty="0" smtClean="0">
                    <a:solidFill>
                      <a:srgbClr val="00B050"/>
                    </a:solidFill>
                  </a:rPr>
                  <a:t>S</a:t>
                </a:r>
                <a:endParaRPr lang="en-US" sz="2000" b="1" dirty="0">
                  <a:solidFill>
                    <a:srgbClr val="00B050"/>
                  </a:solidFill>
                </a:endParaRPr>
              </a:p>
            </p:txBody>
          </p:sp>
          <p:cxnSp>
            <p:nvCxnSpPr>
              <p:cNvPr id="50" name="Straight Connector 49"/>
              <p:cNvCxnSpPr/>
              <p:nvPr/>
            </p:nvCxnSpPr>
            <p:spPr>
              <a:xfrm flipV="1">
                <a:off x="2819400" y="2839065"/>
                <a:ext cx="880017" cy="18434"/>
              </a:xfrm>
              <a:prstGeom prst="line">
                <a:avLst/>
              </a:prstGeom>
              <a:ln w="38100" cap="sq" cmpd="sng" algn="ctr">
                <a:solidFill>
                  <a:srgbClr val="FF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699417" y="2606741"/>
                <a:ext cx="1854200" cy="438548"/>
              </a:xfrm>
              <a:prstGeom prst="rect">
                <a:avLst/>
              </a:prstGeom>
              <a:noFill/>
            </p:spPr>
            <p:txBody>
              <a:bodyPr vert="horz" rtlCol="0">
                <a:spAutoFit/>
              </a:bodyPr>
              <a:lstStyle/>
              <a:p>
                <a:r>
                  <a:rPr lang="en-US" sz="1600" b="1" dirty="0" smtClean="0">
                    <a:solidFill>
                      <a:srgbClr val="FF0000"/>
                    </a:solidFill>
                  </a:rPr>
                  <a:t>Equilibrium</a:t>
                </a:r>
                <a:endParaRPr lang="en-US" sz="1600" b="1" dirty="0">
                  <a:solidFill>
                    <a:srgbClr val="FF0000"/>
                  </a:solidFill>
                </a:endParaRPr>
              </a:p>
            </p:txBody>
          </p:sp>
          <p:cxnSp>
            <p:nvCxnSpPr>
              <p:cNvPr id="53" name="Straight Connector 52"/>
              <p:cNvCxnSpPr/>
              <p:nvPr/>
            </p:nvCxnSpPr>
            <p:spPr>
              <a:xfrm>
                <a:off x="644113" y="2144753"/>
                <a:ext cx="2885251"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098087" y="2165764"/>
                <a:ext cx="0" cy="2965249"/>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540712" y="2167669"/>
                <a:ext cx="0" cy="2965249"/>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96900" y="3497214"/>
                <a:ext cx="2932464"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37" name="TextBox 36"/>
            <p:cNvSpPr txBox="1"/>
            <p:nvPr/>
          </p:nvSpPr>
          <p:spPr>
            <a:xfrm>
              <a:off x="381000" y="3009899"/>
              <a:ext cx="990600" cy="370628"/>
            </a:xfrm>
            <a:prstGeom prst="rect">
              <a:avLst/>
            </a:prstGeom>
            <a:noFill/>
          </p:spPr>
          <p:txBody>
            <a:bodyPr vert="horz" wrap="square" rtlCol="0">
              <a:spAutoFit/>
            </a:bodyPr>
            <a:lstStyle/>
            <a:p>
              <a:r>
                <a:rPr lang="en-US" sz="1600" dirty="0" err="1" smtClean="0">
                  <a:solidFill>
                    <a:srgbClr val="000000"/>
                  </a:solidFill>
                </a:rPr>
                <a:t>Pe</a:t>
              </a:r>
              <a:r>
                <a:rPr lang="en-US" sz="1600" dirty="0" smtClean="0">
                  <a:solidFill>
                    <a:srgbClr val="000000"/>
                  </a:solidFill>
                </a:rPr>
                <a:t>=$2</a:t>
              </a:r>
              <a:endParaRPr lang="en-US" sz="1600" dirty="0">
                <a:solidFill>
                  <a:srgbClr val="000000"/>
                </a:solidFill>
              </a:endParaRPr>
            </a:p>
          </p:txBody>
        </p:sp>
        <p:sp>
          <p:nvSpPr>
            <p:cNvPr id="58" name="TextBox 57"/>
            <p:cNvSpPr txBox="1"/>
            <p:nvPr/>
          </p:nvSpPr>
          <p:spPr>
            <a:xfrm>
              <a:off x="762000" y="2401180"/>
              <a:ext cx="495300" cy="370628"/>
            </a:xfrm>
            <a:prstGeom prst="rect">
              <a:avLst/>
            </a:prstGeom>
            <a:noFill/>
          </p:spPr>
          <p:txBody>
            <a:bodyPr vert="horz" wrap="square" rtlCol="0">
              <a:spAutoFit/>
            </a:bodyPr>
            <a:lstStyle/>
            <a:p>
              <a:r>
                <a:rPr lang="en-US" sz="1600" dirty="0" smtClean="0">
                  <a:solidFill>
                    <a:srgbClr val="000000"/>
                  </a:solidFill>
                </a:rPr>
                <a:t>$3</a:t>
              </a:r>
              <a:endParaRPr lang="en-US" sz="1600" dirty="0">
                <a:solidFill>
                  <a:srgbClr val="000000"/>
                </a:solidFill>
              </a:endParaRPr>
            </a:p>
          </p:txBody>
        </p:sp>
        <p:sp>
          <p:nvSpPr>
            <p:cNvPr id="59" name="TextBox 58"/>
            <p:cNvSpPr txBox="1"/>
            <p:nvPr/>
          </p:nvSpPr>
          <p:spPr>
            <a:xfrm>
              <a:off x="796081" y="3526461"/>
              <a:ext cx="575518" cy="370628"/>
            </a:xfrm>
            <a:prstGeom prst="rect">
              <a:avLst/>
            </a:prstGeom>
            <a:noFill/>
          </p:spPr>
          <p:txBody>
            <a:bodyPr vert="horz" wrap="square" rtlCol="0">
              <a:spAutoFit/>
            </a:bodyPr>
            <a:lstStyle/>
            <a:p>
              <a:r>
                <a:rPr lang="en-US" sz="1600" dirty="0" smtClean="0">
                  <a:solidFill>
                    <a:srgbClr val="000000"/>
                  </a:solidFill>
                </a:rPr>
                <a:t>$1</a:t>
              </a:r>
              <a:endParaRPr lang="en-US" sz="1600" dirty="0">
                <a:solidFill>
                  <a:srgbClr val="000000"/>
                </a:solidFill>
              </a:endParaRPr>
            </a:p>
          </p:txBody>
        </p:sp>
        <p:sp>
          <p:nvSpPr>
            <p:cNvPr id="60" name="TextBox 59"/>
            <p:cNvSpPr txBox="1"/>
            <p:nvPr/>
          </p:nvSpPr>
          <p:spPr>
            <a:xfrm>
              <a:off x="3429000" y="5143500"/>
              <a:ext cx="558705" cy="370628"/>
            </a:xfrm>
            <a:prstGeom prst="rect">
              <a:avLst/>
            </a:prstGeom>
            <a:noFill/>
          </p:spPr>
          <p:txBody>
            <a:bodyPr vert="horz" wrap="square" rtlCol="0">
              <a:spAutoFit/>
            </a:bodyPr>
            <a:lstStyle/>
            <a:p>
              <a:r>
                <a:rPr lang="en-US" sz="1600" dirty="0" smtClean="0">
                  <a:solidFill>
                    <a:srgbClr val="000000"/>
                  </a:solidFill>
                </a:rPr>
                <a:t>12</a:t>
              </a:r>
              <a:endParaRPr lang="en-US" sz="1600" dirty="0">
                <a:solidFill>
                  <a:srgbClr val="000000"/>
                </a:solidFill>
              </a:endParaRPr>
            </a:p>
          </p:txBody>
        </p:sp>
        <p:sp>
          <p:nvSpPr>
            <p:cNvPr id="61" name="TextBox 60"/>
            <p:cNvSpPr txBox="1"/>
            <p:nvPr/>
          </p:nvSpPr>
          <p:spPr>
            <a:xfrm>
              <a:off x="2286000" y="5143500"/>
              <a:ext cx="279352" cy="370628"/>
            </a:xfrm>
            <a:prstGeom prst="rect">
              <a:avLst/>
            </a:prstGeom>
            <a:noFill/>
          </p:spPr>
          <p:txBody>
            <a:bodyPr vert="horz" wrap="square" rtlCol="0">
              <a:spAutoFit/>
            </a:bodyPr>
            <a:lstStyle/>
            <a:p>
              <a:r>
                <a:rPr lang="en-US" sz="1600" dirty="0">
                  <a:solidFill>
                    <a:srgbClr val="000000"/>
                  </a:solidFill>
                </a:rPr>
                <a:t>8</a:t>
              </a:r>
            </a:p>
          </p:txBody>
        </p:sp>
      </p:grpSp>
      <p:sp>
        <p:nvSpPr>
          <p:cNvPr id="52" name="TextBox 51"/>
          <p:cNvSpPr txBox="1"/>
          <p:nvPr/>
        </p:nvSpPr>
        <p:spPr>
          <a:xfrm>
            <a:off x="0" y="723900"/>
            <a:ext cx="8803704" cy="738664"/>
          </a:xfrm>
          <a:prstGeom prst="rect">
            <a:avLst/>
          </a:prstGeom>
          <a:noFill/>
        </p:spPr>
        <p:txBody>
          <a:bodyPr wrap="square" rtlCol="0">
            <a:spAutoFit/>
          </a:bodyPr>
          <a:lstStyle/>
          <a:p>
            <a:r>
              <a:rPr lang="en-US" sz="2400" dirty="0" smtClean="0">
                <a:solidFill>
                  <a:srgbClr val="FF0000"/>
                </a:solidFill>
              </a:rPr>
              <a:t>Market Equilibrium  and Disequilibrium</a:t>
            </a:r>
          </a:p>
          <a:p>
            <a:r>
              <a:rPr lang="en-US" dirty="0" smtClean="0"/>
              <a:t>What if the price were NOT </a:t>
            </a:r>
            <a:r>
              <a:rPr lang="en-US" dirty="0" err="1" smtClean="0"/>
              <a:t>Pe</a:t>
            </a:r>
            <a:r>
              <a:rPr lang="en-US" dirty="0" smtClean="0"/>
              <a:t> in the market below?</a:t>
            </a:r>
            <a:endParaRPr lang="en-US" b="1" i="1" dirty="0"/>
          </a:p>
        </p:txBody>
      </p:sp>
      <p:sp>
        <p:nvSpPr>
          <p:cNvPr id="63" name="TextBox 62"/>
          <p:cNvSpPr txBox="1"/>
          <p:nvPr/>
        </p:nvSpPr>
        <p:spPr>
          <a:xfrm>
            <a:off x="35495" y="1594366"/>
            <a:ext cx="4786905" cy="3754874"/>
          </a:xfrm>
          <a:prstGeom prst="rect">
            <a:avLst/>
          </a:prstGeom>
          <a:noFill/>
        </p:spPr>
        <p:txBody>
          <a:bodyPr wrap="square" rtlCol="0">
            <a:spAutoFit/>
          </a:bodyPr>
          <a:lstStyle/>
          <a:p>
            <a:r>
              <a:rPr lang="en-US" b="1" dirty="0" smtClean="0">
                <a:solidFill>
                  <a:srgbClr val="0000FF"/>
                </a:solidFill>
              </a:rPr>
              <a:t>At a price of $3</a:t>
            </a:r>
          </a:p>
          <a:p>
            <a:pPr marL="285750" indent="-285750">
              <a:buFont typeface="Arial" pitchFamily="34" charset="0"/>
              <a:buChar char="•"/>
            </a:pPr>
            <a:r>
              <a:rPr lang="en-US" dirty="0" smtClean="0"/>
              <a:t>Firms will make 12 loaves of bread</a:t>
            </a:r>
          </a:p>
          <a:p>
            <a:pPr marL="285750" indent="-285750">
              <a:buFont typeface="Arial" pitchFamily="34" charset="0"/>
              <a:buChar char="•"/>
            </a:pPr>
            <a:r>
              <a:rPr lang="en-US" dirty="0" smtClean="0"/>
              <a:t>Consumers will demand 8 loaves</a:t>
            </a:r>
          </a:p>
          <a:p>
            <a:pPr marL="285750" indent="-285750">
              <a:buFont typeface="Arial" pitchFamily="34" charset="0"/>
              <a:buChar char="•"/>
            </a:pPr>
            <a:r>
              <a:rPr lang="en-US" dirty="0" smtClean="0"/>
              <a:t>There will be a surplus of 4 loaves</a:t>
            </a:r>
          </a:p>
          <a:p>
            <a:pPr marL="285750" indent="-285750">
              <a:buFont typeface="Arial" pitchFamily="34" charset="0"/>
              <a:buChar char="•"/>
            </a:pPr>
            <a:r>
              <a:rPr lang="en-US" i="1" dirty="0" smtClean="0"/>
              <a:t>The price must fall to eliminate this surplus!</a:t>
            </a:r>
          </a:p>
          <a:p>
            <a:r>
              <a:rPr lang="en-US" b="1" dirty="0" smtClean="0">
                <a:solidFill>
                  <a:srgbClr val="0000FF"/>
                </a:solidFill>
              </a:rPr>
              <a:t>At a price of $1</a:t>
            </a:r>
          </a:p>
          <a:p>
            <a:pPr marL="285750" indent="-285750">
              <a:buFont typeface="Arial" pitchFamily="34" charset="0"/>
              <a:buChar char="•"/>
            </a:pPr>
            <a:r>
              <a:rPr lang="en-US" dirty="0" smtClean="0"/>
              <a:t>Firms will make 8 loaves of bread</a:t>
            </a:r>
          </a:p>
          <a:p>
            <a:pPr marL="285750" indent="-285750">
              <a:buFont typeface="Arial" pitchFamily="34" charset="0"/>
              <a:buChar char="•"/>
            </a:pPr>
            <a:r>
              <a:rPr lang="en-US" dirty="0" smtClean="0"/>
              <a:t>Consumers will demand 12 loaves</a:t>
            </a:r>
          </a:p>
          <a:p>
            <a:pPr marL="285750" indent="-285750">
              <a:buFont typeface="Arial" pitchFamily="34" charset="0"/>
              <a:buChar char="•"/>
            </a:pPr>
            <a:r>
              <a:rPr lang="en-US" dirty="0" smtClean="0"/>
              <a:t>There will be a shortage of 4 loaves</a:t>
            </a:r>
          </a:p>
          <a:p>
            <a:pPr marL="285750" indent="-285750">
              <a:buFont typeface="Arial" pitchFamily="34" charset="0"/>
              <a:buChar char="•"/>
            </a:pPr>
            <a:r>
              <a:rPr lang="en-US" i="1" dirty="0" smtClean="0"/>
              <a:t>The price must rise to eliminate this shortage!</a:t>
            </a:r>
          </a:p>
          <a:p>
            <a:endParaRPr lang="en-US" i="1" dirty="0"/>
          </a:p>
          <a:p>
            <a:pPr algn="ctr"/>
            <a:r>
              <a:rPr lang="en-US" sz="2000" i="1" dirty="0" smtClean="0">
                <a:solidFill>
                  <a:srgbClr val="FF0000"/>
                </a:solidFill>
              </a:rPr>
              <a:t>Only at </a:t>
            </a:r>
            <a:r>
              <a:rPr lang="en-US" sz="2000" i="1" dirty="0" err="1" smtClean="0">
                <a:solidFill>
                  <a:srgbClr val="FF0000"/>
                </a:solidFill>
              </a:rPr>
              <a:t>Pe</a:t>
            </a:r>
            <a:r>
              <a:rPr lang="en-US" sz="2000" i="1" dirty="0" smtClean="0">
                <a:solidFill>
                  <a:srgbClr val="FF0000"/>
                </a:solidFill>
              </a:rPr>
              <a:t> does this market clear, at any other price the market is in disequilibrium!</a:t>
            </a:r>
            <a:endParaRPr lang="en-US" sz="2000" i="1" dirty="0">
              <a:solidFill>
                <a:srgbClr val="FF0000"/>
              </a:solidFill>
            </a:endParaRPr>
          </a:p>
        </p:txBody>
      </p:sp>
      <p:sp>
        <p:nvSpPr>
          <p:cNvPr id="64" name="Rectangle 63"/>
          <p:cNvSpPr/>
          <p:nvPr/>
        </p:nvSpPr>
        <p:spPr>
          <a:xfrm>
            <a:off x="60198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0" y="0"/>
            <a:ext cx="9144000" cy="697260"/>
            <a:chOff x="0" y="0"/>
            <a:chExt cx="9144000" cy="836712"/>
          </a:xfrm>
        </p:grpSpPr>
        <p:sp>
          <p:nvSpPr>
            <p:cNvPr id="40" name="Rectangle 3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4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3" name="Rectangle 42"/>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Efficiency</a:t>
            </a:r>
            <a:endParaRPr lang="en-US" sz="1400" i="1" dirty="0">
              <a:latin typeface="Lucida Sans - 18"/>
            </a:endParaRPr>
          </a:p>
        </p:txBody>
      </p:sp>
      <p:sp>
        <p:nvSpPr>
          <p:cNvPr id="44" name="TextBox 43"/>
          <p:cNvSpPr txBox="1"/>
          <p:nvPr/>
        </p:nvSpPr>
        <p:spPr>
          <a:xfrm>
            <a:off x="0" y="723900"/>
            <a:ext cx="8803704" cy="4893647"/>
          </a:xfrm>
          <a:prstGeom prst="rect">
            <a:avLst/>
          </a:prstGeom>
          <a:noFill/>
        </p:spPr>
        <p:txBody>
          <a:bodyPr wrap="square" rtlCol="0">
            <a:spAutoFit/>
          </a:bodyPr>
          <a:lstStyle/>
          <a:p>
            <a:r>
              <a:rPr lang="en-US" sz="2400" dirty="0" smtClean="0">
                <a:solidFill>
                  <a:srgbClr val="FF0000"/>
                </a:solidFill>
              </a:rPr>
              <a:t>Market Equilibrium and Efficiency</a:t>
            </a:r>
          </a:p>
          <a:p>
            <a:r>
              <a:rPr lang="en-US" dirty="0" smtClean="0"/>
              <a:t>When a market is in equilibrium, resources are </a:t>
            </a:r>
            <a:r>
              <a:rPr lang="en-US" i="1" dirty="0" smtClean="0"/>
              <a:t>efficiently allocated. </a:t>
            </a:r>
            <a:r>
              <a:rPr lang="en-US" dirty="0" smtClean="0"/>
              <a:t>To understand what is meant by this, we must think about demand and supply in a new way. </a:t>
            </a:r>
          </a:p>
          <a:p>
            <a:pPr marL="285750" indent="-285750">
              <a:buFont typeface="Arial" pitchFamily="34" charset="0"/>
              <a:buChar char="•"/>
            </a:pPr>
            <a:r>
              <a:rPr lang="en-US" b="1" dirty="0" smtClean="0">
                <a:solidFill>
                  <a:srgbClr val="0000FF"/>
                </a:solidFill>
              </a:rPr>
              <a:t>Demand = Marginal Social Benefit (MSB):</a:t>
            </a:r>
            <a:r>
              <a:rPr lang="en-US" dirty="0" smtClean="0">
                <a:solidFill>
                  <a:srgbClr val="0000FF"/>
                </a:solidFill>
              </a:rPr>
              <a:t> </a:t>
            </a:r>
            <a:r>
              <a:rPr lang="en-US" dirty="0" smtClean="0"/>
              <a:t>The demand for any good represents the benefits that society derives from the consumption of that good. Marginal benefits decrease at higher levels of output because additional units of a good bring benefits to fewer and fewer people the more of the good exists.</a:t>
            </a:r>
          </a:p>
          <a:p>
            <a:pPr marL="285750" indent="-285750">
              <a:buFont typeface="Arial" pitchFamily="34" charset="0"/>
              <a:buChar char="•"/>
            </a:pPr>
            <a:r>
              <a:rPr lang="en-US" b="1" dirty="0" smtClean="0">
                <a:solidFill>
                  <a:srgbClr val="0000FF"/>
                </a:solidFill>
              </a:rPr>
              <a:t>Supply = Marginal Social Cost (MSC): </a:t>
            </a:r>
            <a:r>
              <a:rPr lang="en-US" dirty="0" smtClean="0"/>
              <a:t>The supply of a good represents the cost to society of producing the good. For almost all goods, the greater the amount is produced, the more it costs to additional units of it. Think of oil. As the world produces more and more oil, it becomes increasingly harder to produce, thus the marginal cost (the cost for each additional barrel) continuously rises.</a:t>
            </a:r>
          </a:p>
          <a:p>
            <a:endParaRPr lang="en-US" b="1" dirty="0" smtClean="0"/>
          </a:p>
          <a:p>
            <a:pPr algn="ctr"/>
            <a:r>
              <a:rPr lang="en-US" sz="2400" i="1" dirty="0" smtClean="0">
                <a:solidFill>
                  <a:srgbClr val="FF0000"/>
                </a:solidFill>
              </a:rPr>
              <a:t>Only when the MSB = MSC is society producing the right amount of any good. If output occurs at any other level, we must say that resources are misallocated towards the good.</a:t>
            </a:r>
            <a:endParaRPr lang="en-US" sz="2400" i="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2400" y="1864659"/>
            <a:ext cx="5257800" cy="3888441"/>
            <a:chOff x="304800" y="1257300"/>
            <a:chExt cx="5755918" cy="4256828"/>
          </a:xfrm>
        </p:grpSpPr>
        <p:sp>
          <p:nvSpPr>
            <p:cNvPr id="3" name="TextBox 2"/>
            <p:cNvSpPr txBox="1"/>
            <p:nvPr/>
          </p:nvSpPr>
          <p:spPr>
            <a:xfrm>
              <a:off x="4635500" y="5143500"/>
              <a:ext cx="1346200" cy="370628"/>
            </a:xfrm>
            <a:prstGeom prst="rect">
              <a:avLst/>
            </a:prstGeom>
            <a:noFill/>
          </p:spPr>
          <p:txBody>
            <a:bodyPr vert="horz" rtlCol="0">
              <a:spAutoFit/>
            </a:bodyPr>
            <a:lstStyle/>
            <a:p>
              <a:r>
                <a:rPr lang="en-US" sz="1600" dirty="0" smtClean="0">
                  <a:solidFill>
                    <a:srgbClr val="000000"/>
                  </a:solidFill>
                </a:rPr>
                <a:t>Quantity</a:t>
              </a:r>
              <a:endParaRPr lang="en-US" sz="1600" dirty="0">
                <a:solidFill>
                  <a:srgbClr val="000000"/>
                </a:solidFill>
              </a:endParaRPr>
            </a:p>
          </p:txBody>
        </p:sp>
        <p:sp>
          <p:nvSpPr>
            <p:cNvPr id="4" name="TextBox 3"/>
            <p:cNvSpPr txBox="1"/>
            <p:nvPr/>
          </p:nvSpPr>
          <p:spPr>
            <a:xfrm>
              <a:off x="2819400" y="5143501"/>
              <a:ext cx="528032" cy="336935"/>
            </a:xfrm>
            <a:prstGeom prst="rect">
              <a:avLst/>
            </a:prstGeom>
            <a:noFill/>
          </p:spPr>
          <p:txBody>
            <a:bodyPr vert="horz" wrap="square" rtlCol="0">
              <a:spAutoFit/>
            </a:bodyPr>
            <a:lstStyle/>
            <a:p>
              <a:r>
                <a:rPr lang="en-US" sz="1400" dirty="0" smtClean="0">
                  <a:solidFill>
                    <a:srgbClr val="000000"/>
                  </a:solidFill>
                </a:rPr>
                <a:t>10</a:t>
              </a:r>
              <a:endParaRPr lang="en-US" sz="1400" dirty="0">
                <a:solidFill>
                  <a:srgbClr val="000000"/>
                </a:solidFill>
              </a:endParaRPr>
            </a:p>
          </p:txBody>
        </p:sp>
        <p:grpSp>
          <p:nvGrpSpPr>
            <p:cNvPr id="5" name="Group 4"/>
            <p:cNvGrpSpPr/>
            <p:nvPr/>
          </p:nvGrpSpPr>
          <p:grpSpPr>
            <a:xfrm>
              <a:off x="304800" y="1257300"/>
              <a:ext cx="5755918" cy="3833321"/>
              <a:chOff x="-437856" y="611963"/>
              <a:chExt cx="6810723" cy="4535799"/>
            </a:xfrm>
          </p:grpSpPr>
          <p:cxnSp>
            <p:nvCxnSpPr>
              <p:cNvPr id="11" name="Straight Connector 10"/>
              <p:cNvCxnSpPr/>
              <p:nvPr/>
            </p:nvCxnSpPr>
            <p:spPr>
              <a:xfrm>
                <a:off x="609600" y="762000"/>
                <a:ext cx="0" cy="438001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9601" y="5142018"/>
                <a:ext cx="535419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37856" y="611963"/>
                <a:ext cx="1162624" cy="438548"/>
              </a:xfrm>
              <a:prstGeom prst="rect">
                <a:avLst/>
              </a:prstGeom>
              <a:noFill/>
            </p:spPr>
            <p:txBody>
              <a:bodyPr vert="horz" wrap="square" rtlCol="0">
                <a:spAutoFit/>
              </a:bodyPr>
              <a:lstStyle/>
              <a:p>
                <a:pPr algn="ctr"/>
                <a:r>
                  <a:rPr lang="en-US" sz="1600" dirty="0" smtClean="0">
                    <a:solidFill>
                      <a:srgbClr val="000000"/>
                    </a:solidFill>
                  </a:rPr>
                  <a:t>Price</a:t>
                </a:r>
                <a:endParaRPr lang="en-US" sz="1600" dirty="0">
                  <a:solidFill>
                    <a:srgbClr val="000000"/>
                  </a:solidFill>
                </a:endParaRPr>
              </a:p>
            </p:txBody>
          </p:sp>
          <p:sp>
            <p:nvSpPr>
              <p:cNvPr id="14" name="TextBox 13"/>
              <p:cNvSpPr txBox="1"/>
              <p:nvPr/>
            </p:nvSpPr>
            <p:spPr>
              <a:xfrm>
                <a:off x="1803456" y="762000"/>
                <a:ext cx="2717800" cy="398681"/>
              </a:xfrm>
              <a:prstGeom prst="rect">
                <a:avLst/>
              </a:prstGeom>
              <a:noFill/>
            </p:spPr>
            <p:txBody>
              <a:bodyPr vert="horz" rtlCol="0">
                <a:spAutoFit/>
              </a:bodyPr>
              <a:lstStyle/>
              <a:p>
                <a:r>
                  <a:rPr lang="en-US" sz="1400" b="1" dirty="0" smtClean="0">
                    <a:solidFill>
                      <a:srgbClr val="E6533A"/>
                    </a:solidFill>
                  </a:rPr>
                  <a:t>Market for Bread</a:t>
                </a:r>
                <a:endParaRPr lang="en-US" sz="1400" b="1" dirty="0">
                  <a:solidFill>
                    <a:srgbClr val="E6533A"/>
                  </a:solidFill>
                </a:endParaRPr>
              </a:p>
            </p:txBody>
          </p:sp>
          <p:sp>
            <p:nvSpPr>
              <p:cNvPr id="15" name="TextBox 14"/>
              <p:cNvSpPr txBox="1"/>
              <p:nvPr/>
            </p:nvSpPr>
            <p:spPr>
              <a:xfrm>
                <a:off x="5089687" y="4669345"/>
                <a:ext cx="1283180" cy="478417"/>
              </a:xfrm>
              <a:prstGeom prst="rect">
                <a:avLst/>
              </a:prstGeom>
              <a:noFill/>
            </p:spPr>
            <p:txBody>
              <a:bodyPr vert="horz" wrap="square" rtlCol="0">
                <a:spAutoFit/>
              </a:bodyPr>
              <a:lstStyle/>
              <a:p>
                <a:r>
                  <a:rPr lang="en-US" b="1" dirty="0" smtClean="0">
                    <a:solidFill>
                      <a:srgbClr val="0000FF"/>
                    </a:solidFill>
                  </a:rPr>
                  <a:t>D=MSB</a:t>
                </a:r>
                <a:endParaRPr lang="en-US" b="1" dirty="0">
                  <a:solidFill>
                    <a:srgbClr val="0000FF"/>
                  </a:solidFill>
                </a:endParaRPr>
              </a:p>
            </p:txBody>
          </p:sp>
          <p:cxnSp>
            <p:nvCxnSpPr>
              <p:cNvPr id="16" name="Straight Connector 15"/>
              <p:cNvCxnSpPr>
                <a:endCxn id="15" idx="1"/>
              </p:cNvCxnSpPr>
              <p:nvPr/>
            </p:nvCxnSpPr>
            <p:spPr>
              <a:xfrm>
                <a:off x="670089" y="762000"/>
                <a:ext cx="4419598" cy="4146553"/>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9600" y="2878667"/>
                <a:ext cx="222250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819400" y="2889250"/>
                <a:ext cx="0" cy="2243667"/>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09600" y="1100554"/>
                <a:ext cx="4069115" cy="378894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654992" y="829070"/>
                <a:ext cx="1308801" cy="478417"/>
              </a:xfrm>
              <a:prstGeom prst="rect">
                <a:avLst/>
              </a:prstGeom>
              <a:noFill/>
            </p:spPr>
            <p:txBody>
              <a:bodyPr vert="horz" wrap="square" rtlCol="0">
                <a:spAutoFit/>
              </a:bodyPr>
              <a:lstStyle/>
              <a:p>
                <a:r>
                  <a:rPr lang="en-US" b="1" dirty="0" smtClean="0">
                    <a:solidFill>
                      <a:srgbClr val="00B050"/>
                    </a:solidFill>
                  </a:rPr>
                  <a:t>S=MSC</a:t>
                </a:r>
                <a:endParaRPr lang="en-US" b="1" dirty="0">
                  <a:solidFill>
                    <a:srgbClr val="00B050"/>
                  </a:solidFill>
                </a:endParaRPr>
              </a:p>
            </p:txBody>
          </p:sp>
          <p:cxnSp>
            <p:nvCxnSpPr>
              <p:cNvPr id="21" name="Straight Connector 20"/>
              <p:cNvCxnSpPr/>
              <p:nvPr/>
            </p:nvCxnSpPr>
            <p:spPr>
              <a:xfrm flipV="1">
                <a:off x="2819400" y="2839065"/>
                <a:ext cx="880017" cy="18434"/>
              </a:xfrm>
              <a:prstGeom prst="line">
                <a:avLst/>
              </a:prstGeom>
              <a:ln w="38100" cap="sq" cmpd="sng" algn="ctr">
                <a:solidFill>
                  <a:srgbClr val="FF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699417" y="2606740"/>
                <a:ext cx="1854200" cy="398681"/>
              </a:xfrm>
              <a:prstGeom prst="rect">
                <a:avLst/>
              </a:prstGeom>
              <a:noFill/>
            </p:spPr>
            <p:txBody>
              <a:bodyPr vert="horz" rtlCol="0">
                <a:spAutoFit/>
              </a:bodyPr>
              <a:lstStyle/>
              <a:p>
                <a:r>
                  <a:rPr lang="en-US" sz="1400" b="1" dirty="0" smtClean="0">
                    <a:solidFill>
                      <a:srgbClr val="FF0000"/>
                    </a:solidFill>
                  </a:rPr>
                  <a:t>Equilibrium</a:t>
                </a:r>
                <a:endParaRPr lang="en-US" sz="1400" b="1" dirty="0">
                  <a:solidFill>
                    <a:srgbClr val="FF0000"/>
                  </a:solidFill>
                </a:endParaRPr>
              </a:p>
            </p:txBody>
          </p:sp>
          <p:cxnSp>
            <p:nvCxnSpPr>
              <p:cNvPr id="23" name="Straight Connector 22"/>
              <p:cNvCxnSpPr/>
              <p:nvPr/>
            </p:nvCxnSpPr>
            <p:spPr>
              <a:xfrm>
                <a:off x="644113" y="2144753"/>
                <a:ext cx="2885251"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098087" y="2165764"/>
                <a:ext cx="0" cy="2965249"/>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540712" y="2167669"/>
                <a:ext cx="0" cy="2965249"/>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96900" y="3497214"/>
                <a:ext cx="2932464"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381000" y="3009901"/>
              <a:ext cx="990600" cy="336935"/>
            </a:xfrm>
            <a:prstGeom prst="rect">
              <a:avLst/>
            </a:prstGeom>
            <a:noFill/>
          </p:spPr>
          <p:txBody>
            <a:bodyPr vert="horz" wrap="square" rtlCol="0">
              <a:spAutoFit/>
            </a:bodyPr>
            <a:lstStyle/>
            <a:p>
              <a:r>
                <a:rPr lang="en-US" sz="1400" dirty="0" err="1" smtClean="0">
                  <a:solidFill>
                    <a:srgbClr val="000000"/>
                  </a:solidFill>
                </a:rPr>
                <a:t>Pe</a:t>
              </a:r>
              <a:r>
                <a:rPr lang="en-US" sz="1400" dirty="0" smtClean="0">
                  <a:solidFill>
                    <a:srgbClr val="000000"/>
                  </a:solidFill>
                </a:rPr>
                <a:t>=$2</a:t>
              </a:r>
              <a:endParaRPr lang="en-US" sz="1400" dirty="0">
                <a:solidFill>
                  <a:srgbClr val="000000"/>
                </a:solidFill>
              </a:endParaRPr>
            </a:p>
          </p:txBody>
        </p:sp>
        <p:sp>
          <p:nvSpPr>
            <p:cNvPr id="7" name="TextBox 6"/>
            <p:cNvSpPr txBox="1"/>
            <p:nvPr/>
          </p:nvSpPr>
          <p:spPr>
            <a:xfrm>
              <a:off x="762000" y="2401180"/>
              <a:ext cx="495300" cy="336935"/>
            </a:xfrm>
            <a:prstGeom prst="rect">
              <a:avLst/>
            </a:prstGeom>
            <a:noFill/>
          </p:spPr>
          <p:txBody>
            <a:bodyPr vert="horz" wrap="square" rtlCol="0">
              <a:spAutoFit/>
            </a:bodyPr>
            <a:lstStyle/>
            <a:p>
              <a:r>
                <a:rPr lang="en-US" sz="1400" dirty="0" smtClean="0">
                  <a:solidFill>
                    <a:srgbClr val="000000"/>
                  </a:solidFill>
                </a:rPr>
                <a:t>$3</a:t>
              </a:r>
              <a:endParaRPr lang="en-US" sz="1400" dirty="0">
                <a:solidFill>
                  <a:srgbClr val="000000"/>
                </a:solidFill>
              </a:endParaRPr>
            </a:p>
          </p:txBody>
        </p:sp>
        <p:sp>
          <p:nvSpPr>
            <p:cNvPr id="8" name="TextBox 7"/>
            <p:cNvSpPr txBox="1"/>
            <p:nvPr/>
          </p:nvSpPr>
          <p:spPr>
            <a:xfrm>
              <a:off x="796081" y="3526461"/>
              <a:ext cx="575518" cy="336935"/>
            </a:xfrm>
            <a:prstGeom prst="rect">
              <a:avLst/>
            </a:prstGeom>
            <a:noFill/>
          </p:spPr>
          <p:txBody>
            <a:bodyPr vert="horz" wrap="square" rtlCol="0">
              <a:spAutoFit/>
            </a:bodyPr>
            <a:lstStyle/>
            <a:p>
              <a:r>
                <a:rPr lang="en-US" sz="1400" dirty="0" smtClean="0">
                  <a:solidFill>
                    <a:srgbClr val="000000"/>
                  </a:solidFill>
                </a:rPr>
                <a:t>$1</a:t>
              </a:r>
              <a:endParaRPr lang="en-US" sz="1400" dirty="0">
                <a:solidFill>
                  <a:srgbClr val="000000"/>
                </a:solidFill>
              </a:endParaRPr>
            </a:p>
          </p:txBody>
        </p:sp>
        <p:sp>
          <p:nvSpPr>
            <p:cNvPr id="9" name="TextBox 8"/>
            <p:cNvSpPr txBox="1"/>
            <p:nvPr/>
          </p:nvSpPr>
          <p:spPr>
            <a:xfrm>
              <a:off x="3429000" y="5143501"/>
              <a:ext cx="558705" cy="336935"/>
            </a:xfrm>
            <a:prstGeom prst="rect">
              <a:avLst/>
            </a:prstGeom>
            <a:noFill/>
          </p:spPr>
          <p:txBody>
            <a:bodyPr vert="horz" wrap="square" rtlCol="0">
              <a:spAutoFit/>
            </a:bodyPr>
            <a:lstStyle/>
            <a:p>
              <a:r>
                <a:rPr lang="en-US" sz="1400" dirty="0" smtClean="0">
                  <a:solidFill>
                    <a:srgbClr val="000000"/>
                  </a:solidFill>
                </a:rPr>
                <a:t>12</a:t>
              </a:r>
              <a:endParaRPr lang="en-US" sz="1400" dirty="0">
                <a:solidFill>
                  <a:srgbClr val="000000"/>
                </a:solidFill>
              </a:endParaRPr>
            </a:p>
          </p:txBody>
        </p:sp>
        <p:sp>
          <p:nvSpPr>
            <p:cNvPr id="10" name="TextBox 9"/>
            <p:cNvSpPr txBox="1"/>
            <p:nvPr/>
          </p:nvSpPr>
          <p:spPr>
            <a:xfrm>
              <a:off x="2286000" y="5143501"/>
              <a:ext cx="279352" cy="336935"/>
            </a:xfrm>
            <a:prstGeom prst="rect">
              <a:avLst/>
            </a:prstGeom>
            <a:noFill/>
          </p:spPr>
          <p:txBody>
            <a:bodyPr vert="horz" wrap="square" rtlCol="0">
              <a:spAutoFit/>
            </a:bodyPr>
            <a:lstStyle/>
            <a:p>
              <a:r>
                <a:rPr lang="en-US" sz="1400" dirty="0">
                  <a:solidFill>
                    <a:srgbClr val="000000"/>
                  </a:solidFill>
                </a:rPr>
                <a:t>8</a:t>
              </a:r>
            </a:p>
          </p:txBody>
        </p:sp>
      </p:grpSp>
      <p:grpSp>
        <p:nvGrpSpPr>
          <p:cNvPr id="52" name="Group 51"/>
          <p:cNvGrpSpPr/>
          <p:nvPr/>
        </p:nvGrpSpPr>
        <p:grpSpPr>
          <a:xfrm>
            <a:off x="0" y="0"/>
            <a:ext cx="9144000" cy="697260"/>
            <a:chOff x="0" y="0"/>
            <a:chExt cx="9144000" cy="836712"/>
          </a:xfrm>
        </p:grpSpPr>
        <p:sp>
          <p:nvSpPr>
            <p:cNvPr id="53" name="Rectangle 5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57" name="TextBox 56"/>
          <p:cNvSpPr txBox="1"/>
          <p:nvPr/>
        </p:nvSpPr>
        <p:spPr>
          <a:xfrm>
            <a:off x="0" y="723900"/>
            <a:ext cx="8803704" cy="738664"/>
          </a:xfrm>
          <a:prstGeom prst="rect">
            <a:avLst/>
          </a:prstGeom>
          <a:noFill/>
        </p:spPr>
        <p:txBody>
          <a:bodyPr wrap="square" rtlCol="0">
            <a:spAutoFit/>
          </a:bodyPr>
          <a:lstStyle/>
          <a:p>
            <a:r>
              <a:rPr lang="en-US" sz="2400" dirty="0" smtClean="0">
                <a:solidFill>
                  <a:srgbClr val="FF0000"/>
                </a:solidFill>
              </a:rPr>
              <a:t>Market Equilibrium and Efficiency</a:t>
            </a:r>
          </a:p>
          <a:p>
            <a:r>
              <a:rPr lang="en-US" dirty="0" smtClean="0"/>
              <a:t>Once again, consider the market for bread below.</a:t>
            </a:r>
            <a:endParaRPr lang="en-US" sz="2400" i="1" dirty="0">
              <a:solidFill>
                <a:srgbClr val="FF0000"/>
              </a:solidFill>
            </a:endParaRPr>
          </a:p>
        </p:txBody>
      </p:sp>
      <p:sp>
        <p:nvSpPr>
          <p:cNvPr id="58" name="TextBox 57"/>
          <p:cNvSpPr txBox="1"/>
          <p:nvPr/>
        </p:nvSpPr>
        <p:spPr>
          <a:xfrm>
            <a:off x="5001161" y="952500"/>
            <a:ext cx="4066639" cy="4893647"/>
          </a:xfrm>
          <a:prstGeom prst="rect">
            <a:avLst/>
          </a:prstGeom>
          <a:noFill/>
        </p:spPr>
        <p:txBody>
          <a:bodyPr wrap="square" rtlCol="0">
            <a:spAutoFit/>
          </a:bodyPr>
          <a:lstStyle/>
          <a:p>
            <a:r>
              <a:rPr lang="en-US" sz="1600" b="1" dirty="0" smtClean="0">
                <a:solidFill>
                  <a:srgbClr val="0000FF"/>
                </a:solidFill>
              </a:rPr>
              <a:t>At an output of 8 loaves:</a:t>
            </a:r>
          </a:p>
          <a:p>
            <a:pPr marL="285750" indent="-285750">
              <a:buFont typeface="Arial" pitchFamily="34" charset="0"/>
              <a:buChar char="•"/>
            </a:pPr>
            <a:r>
              <a:rPr lang="en-US" sz="1600" dirty="0" smtClean="0"/>
              <a:t>The value society places on the 8</a:t>
            </a:r>
            <a:r>
              <a:rPr lang="en-US" sz="1600" baseline="30000" dirty="0" smtClean="0"/>
              <a:t>th</a:t>
            </a:r>
            <a:r>
              <a:rPr lang="en-US" sz="1600" dirty="0" smtClean="0"/>
              <a:t> loaf of bread is $3, yet the cost to produce the 8</a:t>
            </a:r>
            <a:r>
              <a:rPr lang="en-US" sz="1600" baseline="30000" dirty="0" smtClean="0"/>
              <a:t>th</a:t>
            </a:r>
            <a:r>
              <a:rPr lang="en-US" sz="1600" dirty="0" smtClean="0"/>
              <a:t> loaf was only $1.</a:t>
            </a:r>
          </a:p>
          <a:p>
            <a:pPr marL="285750" indent="-285750">
              <a:buFont typeface="Arial" pitchFamily="34" charset="0"/>
              <a:buChar char="•"/>
            </a:pPr>
            <a:r>
              <a:rPr lang="en-US" sz="1600" dirty="0" smtClean="0"/>
              <a:t>MSB&gt;MSC, resources are under-allocated towards bread and </a:t>
            </a:r>
            <a:r>
              <a:rPr lang="en-US" sz="1600" i="1" dirty="0" smtClean="0"/>
              <a:t>more should be produced</a:t>
            </a:r>
            <a:r>
              <a:rPr lang="en-US" sz="1600" dirty="0" smtClean="0"/>
              <a:t>. </a:t>
            </a:r>
          </a:p>
          <a:p>
            <a:r>
              <a:rPr lang="en-US" sz="1600" b="1" dirty="0" smtClean="0">
                <a:solidFill>
                  <a:srgbClr val="0000FF"/>
                </a:solidFill>
              </a:rPr>
              <a:t>At an output of 12 loaves:</a:t>
            </a:r>
          </a:p>
          <a:p>
            <a:pPr marL="285750" indent="-285750">
              <a:buFont typeface="Arial" pitchFamily="34" charset="0"/>
              <a:buChar char="•"/>
            </a:pPr>
            <a:r>
              <a:rPr lang="en-US" sz="1600" dirty="0" smtClean="0"/>
              <a:t>The cost of producing the 12</a:t>
            </a:r>
            <a:r>
              <a:rPr lang="en-US" sz="1600" baseline="30000" dirty="0" smtClean="0"/>
              <a:t>th</a:t>
            </a:r>
            <a:r>
              <a:rPr lang="en-US" sz="1600" dirty="0" smtClean="0"/>
              <a:t> loaf was $3, yet the value society places on the 12</a:t>
            </a:r>
            <a:r>
              <a:rPr lang="en-US" sz="1600" baseline="30000" dirty="0" smtClean="0"/>
              <a:t>th</a:t>
            </a:r>
            <a:r>
              <a:rPr lang="en-US" sz="1600" dirty="0" smtClean="0"/>
              <a:t> loaf is only $1. </a:t>
            </a:r>
          </a:p>
          <a:p>
            <a:pPr marL="285750" indent="-285750">
              <a:buFont typeface="Arial" pitchFamily="34" charset="0"/>
              <a:buChar char="•"/>
            </a:pPr>
            <a:r>
              <a:rPr lang="en-US" sz="1600" dirty="0" smtClean="0"/>
              <a:t>MSC&gt;MSB, resources are over-allocated towards bread and </a:t>
            </a:r>
            <a:r>
              <a:rPr lang="en-US" sz="1600" i="1" dirty="0" smtClean="0"/>
              <a:t>less should be produced.</a:t>
            </a:r>
            <a:endParaRPr lang="en-US" sz="1600" dirty="0" smtClean="0"/>
          </a:p>
          <a:p>
            <a:endParaRPr lang="en-US" sz="1600" dirty="0"/>
          </a:p>
          <a:p>
            <a:pPr algn="ctr"/>
            <a:r>
              <a:rPr lang="en-US" sz="1600" dirty="0" smtClean="0">
                <a:solidFill>
                  <a:srgbClr val="FF0000"/>
                </a:solidFill>
              </a:rPr>
              <a:t>Only at 10 loaves do the consumers of bread place the same value on it as was imposed on the producers of bread. This is the </a:t>
            </a:r>
            <a:r>
              <a:rPr lang="en-US" sz="1600" i="1" dirty="0" err="1" smtClean="0">
                <a:solidFill>
                  <a:srgbClr val="FF0000"/>
                </a:solidFill>
              </a:rPr>
              <a:t>allocatively</a:t>
            </a:r>
            <a:r>
              <a:rPr lang="en-US" sz="1600" i="1" dirty="0" smtClean="0">
                <a:solidFill>
                  <a:srgbClr val="FF0000"/>
                </a:solidFill>
              </a:rPr>
              <a:t> efficient level of output!</a:t>
            </a:r>
            <a:endParaRPr lang="en-US" sz="1600" dirty="0">
              <a:solidFill>
                <a:srgbClr val="FF0000"/>
              </a:solidFill>
            </a:endParaRPr>
          </a:p>
        </p:txBody>
      </p:sp>
      <p:sp>
        <p:nvSpPr>
          <p:cNvPr id="61" name="Rectangle 60"/>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Efficiency</a:t>
            </a:r>
            <a:endParaRPr lang="en-US" sz="1400" i="1" dirty="0">
              <a:latin typeface="Lucida Sans - 18"/>
            </a:endParaRPr>
          </a:p>
        </p:txBody>
      </p:sp>
    </p:spTree>
    <p:extLst>
      <p:ext uri="{BB962C8B-B14F-4D97-AF65-F5344CB8AC3E}">
        <p14:creationId xmlns:p14="http://schemas.microsoft.com/office/powerpoint/2010/main" val="99215017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7" name="TextBox 6"/>
          <p:cNvSpPr txBox="1"/>
          <p:nvPr/>
        </p:nvSpPr>
        <p:spPr>
          <a:xfrm>
            <a:off x="0" y="723900"/>
            <a:ext cx="8932440" cy="2523768"/>
          </a:xfrm>
          <a:prstGeom prst="rect">
            <a:avLst/>
          </a:prstGeom>
          <a:noFill/>
        </p:spPr>
        <p:txBody>
          <a:bodyPr wrap="square" rtlCol="0">
            <a:spAutoFit/>
          </a:bodyPr>
          <a:lstStyle/>
          <a:p>
            <a:r>
              <a:rPr lang="en-US" sz="2400" dirty="0" smtClean="0">
                <a:solidFill>
                  <a:srgbClr val="FF0000"/>
                </a:solidFill>
              </a:rPr>
              <a:t>Market Equilibrium and Efficiency</a:t>
            </a:r>
          </a:p>
          <a:p>
            <a:r>
              <a:rPr lang="en-US" dirty="0" smtClean="0"/>
              <a:t>Allocative efficiency is achieved in a market when the quantity is produced at which the benefit society derives from the last unit is equal to the cost imposed on society to produce the last unit.</a:t>
            </a:r>
            <a:endParaRPr lang="en-US" sz="2400" i="1" dirty="0">
              <a:solidFill>
                <a:srgbClr val="FF0000"/>
              </a:solidFill>
            </a:endParaRPr>
          </a:p>
          <a:p>
            <a:pPr algn="ctr"/>
            <a:r>
              <a:rPr lang="en-US" sz="2400" i="1" dirty="0" smtClean="0">
                <a:solidFill>
                  <a:srgbClr val="0000FF"/>
                </a:solidFill>
              </a:rPr>
              <a:t>Allocative efficiency is achieved when Marginal Social Benefit = Marginal Social Cost</a:t>
            </a:r>
          </a:p>
          <a:p>
            <a:r>
              <a:rPr lang="en-US" sz="1600" dirty="0" smtClean="0">
                <a:solidFill>
                  <a:schemeClr val="tx1">
                    <a:lumMod val="50000"/>
                    <a:lumOff val="50000"/>
                  </a:schemeClr>
                </a:solidFill>
              </a:rPr>
              <a:t>Assuming there are no “hidden” costs or benefits from the production or consumption of a good, a free market will achieve allocative efficiency when the equilibrium price and quantity prevail. </a:t>
            </a:r>
          </a:p>
        </p:txBody>
      </p:sp>
      <p:graphicFrame>
        <p:nvGraphicFramePr>
          <p:cNvPr id="8" name="Table 7"/>
          <p:cNvGraphicFramePr>
            <a:graphicFrameLocks noGrp="1"/>
          </p:cNvGraphicFramePr>
          <p:nvPr>
            <p:extLst>
              <p:ext uri="{D42A27DB-BD31-4B8C-83A1-F6EECF244321}">
                <p14:modId xmlns:p14="http://schemas.microsoft.com/office/powerpoint/2010/main" val="3829484174"/>
              </p:ext>
            </p:extLst>
          </p:nvPr>
        </p:nvGraphicFramePr>
        <p:xfrm>
          <a:off x="24808" y="3390900"/>
          <a:ext cx="9119191" cy="2074102"/>
        </p:xfrm>
        <a:graphic>
          <a:graphicData uri="http://schemas.openxmlformats.org/drawingml/2006/table">
            <a:tbl>
              <a:tblPr firstRow="1" bandRow="1">
                <a:tableStyleId>{3B4B98B0-60AC-42C2-AFA5-B58CD77FA1E5}</a:tableStyleId>
              </a:tblPr>
              <a:tblGrid>
                <a:gridCol w="9119191"/>
              </a:tblGrid>
              <a:tr h="609600">
                <a:tc>
                  <a:txBody>
                    <a:bodyPr/>
                    <a:lstStyle/>
                    <a:p>
                      <a:pPr algn="ctr"/>
                      <a:r>
                        <a:rPr lang="en-US" sz="1600" b="1" dirty="0" smtClean="0">
                          <a:solidFill>
                            <a:srgbClr val="0000FF"/>
                          </a:solidFill>
                        </a:rPr>
                        <a:t>Consumer Surplus: </a:t>
                      </a:r>
                      <a:r>
                        <a:rPr lang="en-US" sz="1600" b="0" dirty="0" smtClean="0">
                          <a:solidFill>
                            <a:schemeClr val="tx1"/>
                          </a:solidFill>
                        </a:rPr>
                        <a:t>Consumer surplus refers to the benefit enjoyed by consumers who were willing to pay a higher price than they had to for a good.</a:t>
                      </a:r>
                    </a:p>
                  </a:txBody>
                  <a:tcPr/>
                </a:tc>
              </a:tr>
              <a:tr h="60490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dirty="0" smtClean="0">
                          <a:solidFill>
                            <a:srgbClr val="0000FF"/>
                          </a:solidFill>
                        </a:rPr>
                        <a:t>Producer Surplus: </a:t>
                      </a:r>
                      <a:r>
                        <a:rPr lang="en-US" sz="1600" dirty="0" smtClean="0">
                          <a:solidFill>
                            <a:schemeClr val="tx1"/>
                          </a:solidFill>
                        </a:rPr>
                        <a:t>This is the benefit enjoyed by producers who would have been willing to sell their product at a lower price than they were able to. </a:t>
                      </a:r>
                      <a:endParaRPr lang="en-US" sz="1600" b="1" dirty="0" smtClean="0">
                        <a:solidFill>
                          <a:schemeClr val="tx1"/>
                        </a:solidFill>
                      </a:endParaRPr>
                    </a:p>
                  </a:txBody>
                  <a:tcPr/>
                </a:tc>
              </a:tr>
              <a:tr h="859599">
                <a:tc>
                  <a:txBody>
                    <a:bodyPr/>
                    <a:lstStyle/>
                    <a:p>
                      <a:pPr algn="ctr"/>
                      <a:r>
                        <a:rPr lang="en-US" sz="1600" b="1" dirty="0" smtClean="0">
                          <a:solidFill>
                            <a:srgbClr val="0000FF"/>
                          </a:solidFill>
                        </a:rPr>
                        <a:t>Total Welfare: </a:t>
                      </a:r>
                      <a:r>
                        <a:rPr lang="en-US" sz="1600" b="0" dirty="0" smtClean="0">
                          <a:solidFill>
                            <a:schemeClr val="tx1"/>
                          </a:solidFill>
                        </a:rPr>
                        <a:t>The sum of consumer and producer surplus. Total welfare</a:t>
                      </a:r>
                      <a:r>
                        <a:rPr lang="en-US" sz="1600" b="0" baseline="0" dirty="0" smtClean="0">
                          <a:solidFill>
                            <a:schemeClr val="tx1"/>
                          </a:solidFill>
                        </a:rPr>
                        <a:t> is maximized when a market it in equilibrium. Any other price/quantity combination will reduce the sum of consumer and producer surplus and lead to a loss of total welfare.</a:t>
                      </a:r>
                      <a:endParaRPr lang="en-US" sz="1600" b="1" dirty="0">
                        <a:solidFill>
                          <a:schemeClr val="tx1"/>
                        </a:solidFill>
                      </a:endParaRPr>
                    </a:p>
                  </a:txBody>
                  <a:tcPr/>
                </a:tc>
              </a:tr>
            </a:tbl>
          </a:graphicData>
        </a:graphic>
      </p:graphicFrame>
      <p:sp>
        <p:nvSpPr>
          <p:cNvPr id="9" name="Rectangle 8"/>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Efficiency</a:t>
            </a:r>
            <a:endParaRPr lang="en-US" sz="1400" i="1" dirty="0">
              <a:latin typeface="Lucida Sans - 18"/>
            </a:endParaRPr>
          </a:p>
        </p:txBody>
      </p:sp>
    </p:spTree>
    <p:extLst>
      <p:ext uri="{BB962C8B-B14F-4D97-AF65-F5344CB8AC3E}">
        <p14:creationId xmlns:p14="http://schemas.microsoft.com/office/powerpoint/2010/main" val="3251044638"/>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4954369"/>
            <a:ext cx="4343400" cy="646331"/>
          </a:xfrm>
          <a:prstGeom prst="rect">
            <a:avLst/>
          </a:prstGeom>
        </p:spPr>
        <p:txBody>
          <a:bodyPr wrap="square">
            <a:spAutoFit/>
          </a:bodyPr>
          <a:lstStyle/>
          <a:p>
            <a:pPr algn="ctr" fontAlgn="base"/>
            <a:r>
              <a:rPr lang="en-US" b="1" cap="all" dirty="0">
                <a:hlinkClick r:id="rId3" tooltip="Efficiency and equilibrium in competitive markets"/>
              </a:rPr>
              <a:t>EFFICIENCY AND EQUILIBRIUM IN COMPETITIVE MARKETS</a:t>
            </a:r>
            <a:endParaRPr lang="en-US" b="1" cap="all" dirty="0"/>
          </a:p>
        </p:txBody>
      </p:sp>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7" name="Rectangle 6"/>
          <p:cNvSpPr/>
          <p:nvPr/>
        </p:nvSpPr>
        <p:spPr>
          <a:xfrm>
            <a:off x="6019800" y="114300"/>
            <a:ext cx="1727009" cy="523220"/>
          </a:xfrm>
          <a:prstGeom prst="rect">
            <a:avLst/>
          </a:prstGeom>
        </p:spPr>
        <p:txBody>
          <a:bodyPr wrap="square">
            <a:spAutoFit/>
          </a:bodyPr>
          <a:lstStyle/>
          <a:p>
            <a:pPr algn="ctr"/>
            <a:r>
              <a:rPr lang="en-US" sz="1400" i="1" dirty="0" smtClean="0">
                <a:latin typeface="Lucida Sans - 22"/>
              </a:rPr>
              <a:t>Efficiency Video Lessons</a:t>
            </a:r>
            <a:endParaRPr lang="en-US" sz="1400" i="1" dirty="0">
              <a:latin typeface="Lucida Sans - 18"/>
            </a:endParaRPr>
          </a:p>
        </p:txBody>
      </p:sp>
      <p:pic>
        <p:nvPicPr>
          <p:cNvPr id="8" name="Rx5cdU_u6kQ?version=3&amp;hl=en_US&amp;rel=0"/>
          <p:cNvPicPr>
            <a:picLocks noRot="1" noChangeAspect="1"/>
          </p:cNvPicPr>
          <p:nvPr>
            <a:quickTimeFile r:link="rId1"/>
          </p:nvPr>
        </p:nvPicPr>
        <p:blipFill>
          <a:blip r:embed="rId5"/>
          <a:stretch>
            <a:fillRect/>
          </a:stretch>
        </p:blipFill>
        <p:spPr>
          <a:xfrm>
            <a:off x="-2109" y="697260"/>
            <a:ext cx="9146109" cy="4141440"/>
          </a:xfrm>
          <a:prstGeom prst="rect">
            <a:avLst/>
          </a:prstGeom>
        </p:spPr>
      </p:pic>
    </p:spTree>
    <p:extLst>
      <p:ext uri="{BB962C8B-B14F-4D97-AF65-F5344CB8AC3E}">
        <p14:creationId xmlns:p14="http://schemas.microsoft.com/office/powerpoint/2010/main" val="1860117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0" y="0"/>
            <a:ext cx="9144000" cy="697260"/>
            <a:chOff x="0" y="0"/>
            <a:chExt cx="9144000" cy="836712"/>
          </a:xfrm>
        </p:grpSpPr>
        <p:sp>
          <p:nvSpPr>
            <p:cNvPr id="60" name="Rectangle 59"/>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2"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63" name="Rectangle 62"/>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Demand Schedules</a:t>
            </a:r>
            <a:endParaRPr lang="en-US" sz="1400" i="1" dirty="0">
              <a:latin typeface="Lucida Sans - 18"/>
            </a:endParaRPr>
          </a:p>
        </p:txBody>
      </p:sp>
      <p:graphicFrame>
        <p:nvGraphicFramePr>
          <p:cNvPr id="64" name="Table 63"/>
          <p:cNvGraphicFramePr>
            <a:graphicFrameLocks noGrp="1"/>
          </p:cNvGraphicFramePr>
          <p:nvPr>
            <p:extLst>
              <p:ext uri="{D42A27DB-BD31-4B8C-83A1-F6EECF244321}">
                <p14:modId xmlns:p14="http://schemas.microsoft.com/office/powerpoint/2010/main" val="463582222"/>
              </p:ext>
            </p:extLst>
          </p:nvPr>
        </p:nvGraphicFramePr>
        <p:xfrm>
          <a:off x="5316" y="2873881"/>
          <a:ext cx="6243084" cy="2372359"/>
        </p:xfrm>
        <a:graphic>
          <a:graphicData uri="http://schemas.openxmlformats.org/drawingml/2006/table">
            <a:tbl>
              <a:tblPr firstRow="1" bandRow="1">
                <a:tableStyleId>{21E4AEA4-8DFA-4A89-87EB-49C32662AFE0}</a:tableStyleId>
              </a:tblPr>
              <a:tblGrid>
                <a:gridCol w="1040514"/>
                <a:gridCol w="1040514"/>
                <a:gridCol w="1040514"/>
                <a:gridCol w="1040514"/>
                <a:gridCol w="1040514"/>
                <a:gridCol w="1040514"/>
              </a:tblGrid>
              <a:tr h="370840">
                <a:tc>
                  <a:txBody>
                    <a:bodyPr/>
                    <a:lstStyle/>
                    <a:p>
                      <a:pPr algn="ctr"/>
                      <a:r>
                        <a:rPr lang="en-US" dirty="0" smtClean="0"/>
                        <a:t>Price</a:t>
                      </a:r>
                      <a:endParaRPr lang="en-US" dirty="0"/>
                    </a:p>
                  </a:txBody>
                  <a:tcPr anchor="ctr"/>
                </a:tc>
                <a:tc>
                  <a:txBody>
                    <a:bodyPr/>
                    <a:lstStyle/>
                    <a:p>
                      <a:pPr algn="ctr"/>
                      <a:r>
                        <a:rPr lang="en-US" sz="1400" dirty="0" smtClean="0"/>
                        <a:t>Your quantity</a:t>
                      </a:r>
                      <a:endParaRPr lang="en-US" sz="1400" dirty="0"/>
                    </a:p>
                  </a:txBody>
                  <a:tcPr anchor="ctr"/>
                </a:tc>
                <a:tc>
                  <a:txBody>
                    <a:bodyPr/>
                    <a:lstStyle/>
                    <a:p>
                      <a:pPr algn="ctr"/>
                      <a:r>
                        <a:rPr lang="en-US" sz="1400" dirty="0" smtClean="0"/>
                        <a:t>Classmate 1</a:t>
                      </a:r>
                      <a:endParaRPr lang="en-US" sz="1400" dirty="0"/>
                    </a:p>
                  </a:txBody>
                  <a:tcPr anchor="ctr"/>
                </a:tc>
                <a:tc>
                  <a:txBody>
                    <a:bodyPr/>
                    <a:lstStyle/>
                    <a:p>
                      <a:pPr algn="ctr"/>
                      <a:r>
                        <a:rPr lang="en-US" sz="1400" dirty="0" smtClean="0"/>
                        <a:t>Classmate 2</a:t>
                      </a:r>
                      <a:endParaRPr lang="en-US" sz="1400" dirty="0"/>
                    </a:p>
                  </a:txBody>
                  <a:tcPr anchor="ctr"/>
                </a:tc>
                <a:tc>
                  <a:txBody>
                    <a:bodyPr/>
                    <a:lstStyle/>
                    <a:p>
                      <a:pPr algn="ctr"/>
                      <a:r>
                        <a:rPr lang="en-US" sz="1400" dirty="0" smtClean="0"/>
                        <a:t>Classmate 3</a:t>
                      </a:r>
                      <a:endParaRPr lang="en-US" sz="1400" dirty="0"/>
                    </a:p>
                  </a:txBody>
                  <a:tcPr anchor="ctr"/>
                </a:tc>
                <a:tc>
                  <a:txBody>
                    <a:bodyPr/>
                    <a:lstStyle/>
                    <a:p>
                      <a:pPr algn="ctr"/>
                      <a:r>
                        <a:rPr lang="en-US" sz="1400" dirty="0" smtClean="0"/>
                        <a:t>Total Demand</a:t>
                      </a:r>
                      <a:endParaRPr lang="en-US" sz="1400" dirty="0"/>
                    </a:p>
                  </a:txBody>
                  <a:tcPr anchor="ctr"/>
                </a:tc>
              </a:tr>
              <a:tr h="370840">
                <a:tc>
                  <a:txBody>
                    <a:bodyPr/>
                    <a:lstStyle/>
                    <a:p>
                      <a:pPr algn="ctr"/>
                      <a:r>
                        <a:rPr lang="en-US" dirty="0" smtClean="0"/>
                        <a:t>$5</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370840">
                <a:tc>
                  <a:txBody>
                    <a:bodyPr/>
                    <a:lstStyle/>
                    <a:p>
                      <a:pPr algn="ctr"/>
                      <a:r>
                        <a:rPr lang="en-US" dirty="0" smtClean="0"/>
                        <a:t>$4</a:t>
                      </a:r>
                      <a:endParaRPr lang="en-US" dirty="0"/>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r>
              <a:tr h="370840">
                <a:tc>
                  <a:txBody>
                    <a:bodyPr/>
                    <a:lstStyle/>
                    <a:p>
                      <a:pPr algn="ctr"/>
                      <a:r>
                        <a:rPr lang="en-US" dirty="0" smtClean="0"/>
                        <a:t>$3</a:t>
                      </a:r>
                      <a:endParaRPr lang="en-US" dirty="0"/>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r>
              <a:tr h="370840">
                <a:tc>
                  <a:txBody>
                    <a:bodyPr/>
                    <a:lstStyle/>
                    <a:p>
                      <a:pPr algn="ctr"/>
                      <a:r>
                        <a:rPr lang="en-US" dirty="0" smtClean="0"/>
                        <a:t>$2</a:t>
                      </a:r>
                      <a:endParaRPr lang="en-US" dirty="0"/>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c>
                  <a:txBody>
                    <a:bodyPr/>
                    <a:lstStyle/>
                    <a:p>
                      <a:pPr algn="ctr"/>
                      <a:endParaRPr lang="en-US"/>
                    </a:p>
                  </a:txBody>
                  <a:tcPr anchor="ctr"/>
                </a:tc>
              </a:tr>
              <a:tr h="370840">
                <a:tc>
                  <a:txBody>
                    <a:bodyPr/>
                    <a:lstStyle/>
                    <a:p>
                      <a:pPr algn="ctr"/>
                      <a:r>
                        <a:rPr lang="en-US" dirty="0" smtClean="0"/>
                        <a:t>$1</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r>
            </a:tbl>
          </a:graphicData>
        </a:graphic>
      </p:graphicFrame>
      <p:sp>
        <p:nvSpPr>
          <p:cNvPr id="65" name="TextBox 64"/>
          <p:cNvSpPr txBox="1"/>
          <p:nvPr/>
        </p:nvSpPr>
        <p:spPr>
          <a:xfrm>
            <a:off x="0" y="723900"/>
            <a:ext cx="8516296" cy="2123658"/>
          </a:xfrm>
          <a:prstGeom prst="rect">
            <a:avLst/>
          </a:prstGeom>
          <a:noFill/>
        </p:spPr>
        <p:txBody>
          <a:bodyPr wrap="square" rtlCol="0">
            <a:spAutoFit/>
          </a:bodyPr>
          <a:lstStyle/>
          <a:p>
            <a:r>
              <a:rPr lang="en-US" sz="2400" dirty="0" smtClean="0">
                <a:solidFill>
                  <a:srgbClr val="FF0000"/>
                </a:solidFill>
              </a:rPr>
              <a:t>From Individual Demand to Market Demand</a:t>
            </a:r>
          </a:p>
          <a:p>
            <a:r>
              <a:rPr lang="en-US" b="1" dirty="0" smtClean="0"/>
              <a:t>Demand is defined as </a:t>
            </a:r>
            <a:r>
              <a:rPr lang="en-US" b="1" i="1" dirty="0" smtClean="0"/>
              <a:t>the quantity of a particular good that consumers are willing and able to buy at a range of prices at a particular period of time. </a:t>
            </a:r>
          </a:p>
          <a:p>
            <a:pPr marL="285750" indent="-285750">
              <a:buFont typeface="Arial" pitchFamily="34" charset="0"/>
              <a:buChar char="•"/>
            </a:pPr>
            <a:r>
              <a:rPr lang="en-US" dirty="0" smtClean="0"/>
              <a:t>The table you created is your individual demand for candy in one week. </a:t>
            </a:r>
          </a:p>
          <a:p>
            <a:pPr marL="285750" indent="-285750">
              <a:buFont typeface="Arial" pitchFamily="34" charset="0"/>
              <a:buChar char="•"/>
            </a:pPr>
            <a:r>
              <a:rPr lang="en-US" dirty="0" smtClean="0"/>
              <a:t>Now choose three classmates, and assume that the four of you are the ONLY consumers of candy in a particular market. </a:t>
            </a:r>
          </a:p>
          <a:p>
            <a:pPr marL="285750" indent="-285750">
              <a:buFont typeface="Arial" pitchFamily="34" charset="0"/>
              <a:buChar char="•"/>
            </a:pPr>
            <a:r>
              <a:rPr lang="en-US" dirty="0" smtClean="0"/>
              <a:t>Record all four of your demands </a:t>
            </a:r>
            <a:r>
              <a:rPr lang="en-US" dirty="0" err="1" smtClean="0"/>
              <a:t>int</a:t>
            </a:r>
            <a:r>
              <a:rPr lang="en-US" dirty="0" smtClean="0"/>
              <a:t> o the table below</a:t>
            </a:r>
          </a:p>
        </p:txBody>
      </p:sp>
      <p:sp>
        <p:nvSpPr>
          <p:cNvPr id="3" name="Right Brace 2"/>
          <p:cNvSpPr/>
          <p:nvPr/>
        </p:nvSpPr>
        <p:spPr>
          <a:xfrm>
            <a:off x="6400800" y="2847558"/>
            <a:ext cx="457200" cy="2398683"/>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7" name="TextBox 6"/>
          <p:cNvSpPr txBox="1"/>
          <p:nvPr/>
        </p:nvSpPr>
        <p:spPr>
          <a:xfrm>
            <a:off x="7020272" y="2786777"/>
            <a:ext cx="1912168" cy="2585323"/>
          </a:xfrm>
          <a:prstGeom prst="rect">
            <a:avLst/>
          </a:prstGeom>
          <a:noFill/>
        </p:spPr>
        <p:txBody>
          <a:bodyPr wrap="square" rtlCol="0">
            <a:spAutoFit/>
          </a:bodyPr>
          <a:lstStyle/>
          <a:p>
            <a:r>
              <a:rPr lang="en-US" dirty="0" smtClean="0">
                <a:solidFill>
                  <a:srgbClr val="CC0000"/>
                </a:solidFill>
              </a:rPr>
              <a:t>This is the market demand for candy in a week. The market demand is simply the sum of all the individual consumers’ demands in a market</a:t>
            </a:r>
            <a:endParaRPr lang="en-US" dirty="0">
              <a:solidFill>
                <a:srgbClr val="CC0000"/>
              </a:solidFill>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72083" y="1714499"/>
            <a:ext cx="4900517" cy="3922267"/>
            <a:chOff x="304800" y="1039369"/>
            <a:chExt cx="5676900" cy="4543666"/>
          </a:xfrm>
        </p:grpSpPr>
        <p:sp>
          <p:nvSpPr>
            <p:cNvPr id="3" name="TextBox 2"/>
            <p:cNvSpPr txBox="1"/>
            <p:nvPr/>
          </p:nvSpPr>
          <p:spPr>
            <a:xfrm>
              <a:off x="4635500" y="5143501"/>
              <a:ext cx="1346200" cy="392191"/>
            </a:xfrm>
            <a:prstGeom prst="rect">
              <a:avLst/>
            </a:prstGeom>
            <a:noFill/>
          </p:spPr>
          <p:txBody>
            <a:bodyPr vert="horz" rtlCol="0">
              <a:spAutoFit/>
            </a:bodyPr>
            <a:lstStyle/>
            <a:p>
              <a:r>
                <a:rPr lang="en-US" sz="1600" dirty="0" smtClean="0">
                  <a:solidFill>
                    <a:srgbClr val="000000"/>
                  </a:solidFill>
                </a:rPr>
                <a:t>Quantity</a:t>
              </a:r>
              <a:endParaRPr lang="en-US" sz="1600" dirty="0">
                <a:solidFill>
                  <a:srgbClr val="000000"/>
                </a:solidFill>
              </a:endParaRPr>
            </a:p>
          </p:txBody>
        </p:sp>
        <p:sp>
          <p:nvSpPr>
            <p:cNvPr id="4" name="TextBox 3"/>
            <p:cNvSpPr txBox="1"/>
            <p:nvPr/>
          </p:nvSpPr>
          <p:spPr>
            <a:xfrm>
              <a:off x="2790934" y="5155190"/>
              <a:ext cx="711200" cy="427845"/>
            </a:xfrm>
            <a:prstGeom prst="rect">
              <a:avLst/>
            </a:prstGeom>
            <a:noFill/>
          </p:spPr>
          <p:txBody>
            <a:bodyPr vert="horz" rtlCol="0">
              <a:spAutoFit/>
            </a:bodyPr>
            <a:lstStyle/>
            <a:p>
              <a:r>
                <a:rPr lang="en-US" dirty="0" smtClean="0">
                  <a:solidFill>
                    <a:srgbClr val="000000"/>
                  </a:solidFill>
                </a:rPr>
                <a:t>10</a:t>
              </a:r>
              <a:endParaRPr lang="en-US" dirty="0">
                <a:solidFill>
                  <a:srgbClr val="000000"/>
                </a:solidFill>
              </a:endParaRPr>
            </a:p>
          </p:txBody>
        </p:sp>
        <p:grpSp>
          <p:nvGrpSpPr>
            <p:cNvPr id="5" name="Group 4"/>
            <p:cNvGrpSpPr/>
            <p:nvPr/>
          </p:nvGrpSpPr>
          <p:grpSpPr>
            <a:xfrm>
              <a:off x="304800" y="1039369"/>
              <a:ext cx="5410200" cy="4110431"/>
              <a:chOff x="-437856" y="354095"/>
              <a:chExt cx="6401650" cy="4863690"/>
            </a:xfrm>
          </p:grpSpPr>
          <p:cxnSp>
            <p:nvCxnSpPr>
              <p:cNvPr id="7" name="Straight Connector 6"/>
              <p:cNvCxnSpPr/>
              <p:nvPr/>
            </p:nvCxnSpPr>
            <p:spPr>
              <a:xfrm>
                <a:off x="609600" y="762000"/>
                <a:ext cx="0" cy="438001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09601" y="5142018"/>
                <a:ext cx="5354193"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37856" y="354095"/>
                <a:ext cx="1162623" cy="464062"/>
              </a:xfrm>
              <a:prstGeom prst="rect">
                <a:avLst/>
              </a:prstGeom>
              <a:noFill/>
            </p:spPr>
            <p:txBody>
              <a:bodyPr vert="horz" wrap="square" rtlCol="0">
                <a:spAutoFit/>
              </a:bodyPr>
              <a:lstStyle/>
              <a:p>
                <a:pPr algn="ctr"/>
                <a:r>
                  <a:rPr lang="en-US" sz="1600" dirty="0" smtClean="0">
                    <a:solidFill>
                      <a:srgbClr val="000000"/>
                    </a:solidFill>
                  </a:rPr>
                  <a:t>Price</a:t>
                </a:r>
                <a:endParaRPr lang="en-US" sz="1600" dirty="0">
                  <a:solidFill>
                    <a:srgbClr val="000000"/>
                  </a:solidFill>
                </a:endParaRPr>
              </a:p>
            </p:txBody>
          </p:sp>
          <p:sp>
            <p:nvSpPr>
              <p:cNvPr id="10" name="TextBox 9"/>
              <p:cNvSpPr txBox="1"/>
              <p:nvPr/>
            </p:nvSpPr>
            <p:spPr>
              <a:xfrm>
                <a:off x="1579178" y="762000"/>
                <a:ext cx="2717800" cy="421875"/>
              </a:xfrm>
              <a:prstGeom prst="rect">
                <a:avLst/>
              </a:prstGeom>
              <a:noFill/>
            </p:spPr>
            <p:txBody>
              <a:bodyPr vert="horz" rtlCol="0">
                <a:spAutoFit/>
              </a:bodyPr>
              <a:lstStyle/>
              <a:p>
                <a:r>
                  <a:rPr lang="en-US" sz="1400" b="1" dirty="0" smtClean="0">
                    <a:solidFill>
                      <a:srgbClr val="E6533A"/>
                    </a:solidFill>
                  </a:rPr>
                  <a:t>Market for Bread</a:t>
                </a:r>
                <a:endParaRPr lang="en-US" sz="1400" b="1" dirty="0">
                  <a:solidFill>
                    <a:srgbClr val="E6533A"/>
                  </a:solidFill>
                </a:endParaRPr>
              </a:p>
            </p:txBody>
          </p:sp>
          <p:sp>
            <p:nvSpPr>
              <p:cNvPr id="11" name="TextBox 10"/>
              <p:cNvSpPr txBox="1"/>
              <p:nvPr/>
            </p:nvSpPr>
            <p:spPr>
              <a:xfrm>
                <a:off x="5029199" y="4669347"/>
                <a:ext cx="609601" cy="548438"/>
              </a:xfrm>
              <a:prstGeom prst="rect">
                <a:avLst/>
              </a:prstGeom>
              <a:noFill/>
            </p:spPr>
            <p:txBody>
              <a:bodyPr vert="horz" rtlCol="0">
                <a:spAutoFit/>
              </a:bodyPr>
              <a:lstStyle/>
              <a:p>
                <a:r>
                  <a:rPr lang="en-US" sz="2000" b="1" dirty="0" smtClean="0">
                    <a:solidFill>
                      <a:srgbClr val="0000FF"/>
                    </a:solidFill>
                  </a:rPr>
                  <a:t>D</a:t>
                </a:r>
                <a:endParaRPr lang="en-US" sz="2000" b="1" dirty="0">
                  <a:solidFill>
                    <a:srgbClr val="0000FF"/>
                  </a:solidFill>
                </a:endParaRPr>
              </a:p>
            </p:txBody>
          </p:sp>
          <p:cxnSp>
            <p:nvCxnSpPr>
              <p:cNvPr id="12" name="Straight Connector 11"/>
              <p:cNvCxnSpPr/>
              <p:nvPr/>
            </p:nvCxnSpPr>
            <p:spPr>
              <a:xfrm>
                <a:off x="609600" y="762000"/>
                <a:ext cx="4419600" cy="4254500"/>
              </a:xfrm>
              <a:prstGeom prst="line">
                <a:avLst/>
              </a:prstGeom>
              <a:ln w="38100" cap="flat" cmpd="sng" algn="ctr">
                <a:solidFill>
                  <a:srgbClr val="0000F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09600" y="2878667"/>
                <a:ext cx="2222500" cy="0"/>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819400" y="2889250"/>
                <a:ext cx="0" cy="2243667"/>
              </a:xfrm>
              <a:prstGeom prst="line">
                <a:avLst/>
              </a:prstGeom>
              <a:ln w="38100" cap="flat" cmpd="sng" algn="ctr">
                <a:solidFill>
                  <a:srgbClr val="FFD700"/>
                </a:solidFill>
                <a:prstDash val="dash"/>
                <a:round/>
                <a:headEnd type="oval" w="med" len="sm"/>
                <a:tailEnd type="oval" w="med" len="sm"/>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609600" y="1100554"/>
                <a:ext cx="4069115" cy="3788947"/>
              </a:xfrm>
              <a:prstGeom prst="line">
                <a:avLst/>
              </a:prstGeom>
              <a:ln w="38100" cap="flat" cmpd="sng" algn="ctr">
                <a:solidFill>
                  <a:srgbClr val="32CD3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609601" y="802407"/>
                <a:ext cx="2143506" cy="2036658"/>
              </a:xfrm>
              <a:custGeom>
                <a:avLst/>
                <a:gdLst/>
                <a:ahLst/>
                <a:cxnLst/>
                <a:rect l="0" t="0" r="0" b="0"/>
                <a:pathLst>
                  <a:path w="2143506" h="2443989">
                    <a:moveTo>
                      <a:pt x="0" y="0"/>
                    </a:moveTo>
                    <a:lnTo>
                      <a:pt x="2143505" y="2443988"/>
                    </a:lnTo>
                    <a:lnTo>
                      <a:pt x="0" y="2443988"/>
                    </a:lnTo>
                    <a:close/>
                  </a:path>
                </a:pathLst>
              </a:custGeom>
              <a:solidFill>
                <a:srgbClr val="FFAD5B">
                  <a:alpha val="60000"/>
                </a:srgbClr>
              </a:solidFill>
              <a:ln w="38100" cap="flat"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 name="Freeform 16"/>
              <p:cNvSpPr/>
              <p:nvPr/>
            </p:nvSpPr>
            <p:spPr>
              <a:xfrm rot="5400000">
                <a:off x="659162" y="2850272"/>
                <a:ext cx="2017079" cy="2116201"/>
              </a:xfrm>
              <a:custGeom>
                <a:avLst/>
                <a:gdLst/>
                <a:ahLst/>
                <a:cxnLst/>
                <a:rect l="0" t="0" r="0" b="0"/>
                <a:pathLst>
                  <a:path w="2420495" h="2116201">
                    <a:moveTo>
                      <a:pt x="0" y="0"/>
                    </a:moveTo>
                    <a:lnTo>
                      <a:pt x="2420494" y="2116200"/>
                    </a:lnTo>
                    <a:lnTo>
                      <a:pt x="0" y="2116200"/>
                    </a:lnTo>
                    <a:close/>
                  </a:path>
                </a:pathLst>
              </a:custGeom>
              <a:solidFill>
                <a:srgbClr val="3CB371">
                  <a:alpha val="40000"/>
                </a:srgbClr>
              </a:solidFill>
              <a:ln w="38100" cap="flat"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TextBox 17"/>
              <p:cNvSpPr txBox="1"/>
              <p:nvPr/>
            </p:nvSpPr>
            <p:spPr>
              <a:xfrm>
                <a:off x="4654993" y="829070"/>
                <a:ext cx="508000" cy="548438"/>
              </a:xfrm>
              <a:prstGeom prst="rect">
                <a:avLst/>
              </a:prstGeom>
              <a:noFill/>
            </p:spPr>
            <p:txBody>
              <a:bodyPr vert="horz" rtlCol="0">
                <a:spAutoFit/>
              </a:bodyPr>
              <a:lstStyle/>
              <a:p>
                <a:r>
                  <a:rPr lang="en-US" sz="2000" b="1" dirty="0" smtClean="0">
                    <a:solidFill>
                      <a:srgbClr val="00B050"/>
                    </a:solidFill>
                  </a:rPr>
                  <a:t>S</a:t>
                </a:r>
                <a:endParaRPr lang="en-US" sz="2000" b="1" dirty="0">
                  <a:solidFill>
                    <a:srgbClr val="00B050"/>
                  </a:solidFill>
                </a:endParaRPr>
              </a:p>
            </p:txBody>
          </p:sp>
          <p:cxnSp>
            <p:nvCxnSpPr>
              <p:cNvPr id="19" name="Straight Connector 18"/>
              <p:cNvCxnSpPr/>
              <p:nvPr/>
            </p:nvCxnSpPr>
            <p:spPr>
              <a:xfrm flipV="1">
                <a:off x="2819400" y="2839065"/>
                <a:ext cx="880017" cy="18434"/>
              </a:xfrm>
              <a:prstGeom prst="line">
                <a:avLst/>
              </a:prstGeom>
              <a:ln w="38100" cap="sq" cmpd="sng" algn="ctr">
                <a:solidFill>
                  <a:srgbClr val="FF0000"/>
                </a:solidFill>
                <a:prstDash val="solid"/>
                <a:round/>
                <a:headEnd type="oval" w="med" len="sm"/>
                <a:tailEnd type="triangl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699417" y="2606741"/>
                <a:ext cx="1854200" cy="421875"/>
              </a:xfrm>
              <a:prstGeom prst="rect">
                <a:avLst/>
              </a:prstGeom>
              <a:noFill/>
            </p:spPr>
            <p:txBody>
              <a:bodyPr vert="horz" rtlCol="0">
                <a:spAutoFit/>
              </a:bodyPr>
              <a:lstStyle/>
              <a:p>
                <a:r>
                  <a:rPr lang="en-US" sz="1400" b="1" dirty="0" smtClean="0">
                    <a:solidFill>
                      <a:srgbClr val="FF0000"/>
                    </a:solidFill>
                  </a:rPr>
                  <a:t>Equilibrium</a:t>
                </a:r>
                <a:endParaRPr lang="en-US" sz="1400" b="1" dirty="0">
                  <a:solidFill>
                    <a:srgbClr val="FF0000"/>
                  </a:solidFill>
                </a:endParaRPr>
              </a:p>
            </p:txBody>
          </p:sp>
          <p:sp>
            <p:nvSpPr>
              <p:cNvPr id="28" name="TextBox 27"/>
              <p:cNvSpPr txBox="1"/>
              <p:nvPr/>
            </p:nvSpPr>
            <p:spPr>
              <a:xfrm>
                <a:off x="-314586" y="667442"/>
                <a:ext cx="1162623" cy="464062"/>
              </a:xfrm>
              <a:prstGeom prst="rect">
                <a:avLst/>
              </a:prstGeom>
              <a:noFill/>
            </p:spPr>
            <p:txBody>
              <a:bodyPr vert="horz" wrap="square" rtlCol="0">
                <a:spAutoFit/>
              </a:bodyPr>
              <a:lstStyle/>
              <a:p>
                <a:pPr algn="ctr"/>
                <a:r>
                  <a:rPr lang="en-US" sz="1600" dirty="0" smtClean="0">
                    <a:solidFill>
                      <a:srgbClr val="000000"/>
                    </a:solidFill>
                  </a:rPr>
                  <a:t>$5</a:t>
                </a:r>
                <a:endParaRPr lang="en-US" sz="1600" dirty="0">
                  <a:solidFill>
                    <a:srgbClr val="000000"/>
                  </a:solidFill>
                </a:endParaRPr>
              </a:p>
            </p:txBody>
          </p:sp>
          <p:sp>
            <p:nvSpPr>
              <p:cNvPr id="30" name="TextBox 29"/>
              <p:cNvSpPr txBox="1"/>
              <p:nvPr/>
            </p:nvSpPr>
            <p:spPr>
              <a:xfrm>
                <a:off x="649677" y="2025275"/>
                <a:ext cx="1556193" cy="717187"/>
              </a:xfrm>
              <a:prstGeom prst="rect">
                <a:avLst/>
              </a:prstGeom>
              <a:noFill/>
            </p:spPr>
            <p:txBody>
              <a:bodyPr vert="horz" wrap="square" rtlCol="0">
                <a:spAutoFit/>
              </a:bodyPr>
              <a:lstStyle/>
              <a:p>
                <a:r>
                  <a:rPr lang="en-US" sz="1400" b="1" dirty="0" smtClean="0">
                    <a:solidFill>
                      <a:srgbClr val="FF0000"/>
                    </a:solidFill>
                  </a:rPr>
                  <a:t>Consumer Surplus</a:t>
                </a:r>
                <a:endParaRPr lang="en-US" sz="1400" b="1" dirty="0">
                  <a:solidFill>
                    <a:srgbClr val="FF0000"/>
                  </a:solidFill>
                </a:endParaRPr>
              </a:p>
            </p:txBody>
          </p:sp>
          <p:sp>
            <p:nvSpPr>
              <p:cNvPr id="31" name="TextBox 30"/>
              <p:cNvSpPr txBox="1"/>
              <p:nvPr/>
            </p:nvSpPr>
            <p:spPr>
              <a:xfrm>
                <a:off x="649677" y="2995028"/>
                <a:ext cx="1556193" cy="717187"/>
              </a:xfrm>
              <a:prstGeom prst="rect">
                <a:avLst/>
              </a:prstGeom>
              <a:noFill/>
            </p:spPr>
            <p:txBody>
              <a:bodyPr vert="horz" wrap="square" rtlCol="0">
                <a:spAutoFit/>
              </a:bodyPr>
              <a:lstStyle/>
              <a:p>
                <a:r>
                  <a:rPr lang="en-US" sz="1400" b="1" dirty="0" smtClean="0">
                    <a:solidFill>
                      <a:srgbClr val="FF0000"/>
                    </a:solidFill>
                  </a:rPr>
                  <a:t>Producer Surplus</a:t>
                </a:r>
                <a:endParaRPr lang="en-US" sz="1400" b="1" dirty="0">
                  <a:solidFill>
                    <a:srgbClr val="FF0000"/>
                  </a:solidFill>
                </a:endParaRPr>
              </a:p>
            </p:txBody>
          </p:sp>
        </p:grpSp>
        <p:sp>
          <p:nvSpPr>
            <p:cNvPr id="6" name="TextBox 5"/>
            <p:cNvSpPr txBox="1"/>
            <p:nvPr/>
          </p:nvSpPr>
          <p:spPr>
            <a:xfrm>
              <a:off x="597091" y="2962699"/>
              <a:ext cx="575519" cy="427845"/>
            </a:xfrm>
            <a:prstGeom prst="rect">
              <a:avLst/>
            </a:prstGeom>
            <a:noFill/>
          </p:spPr>
          <p:txBody>
            <a:bodyPr vert="horz" wrap="square" rtlCol="0">
              <a:spAutoFit/>
            </a:bodyPr>
            <a:lstStyle/>
            <a:p>
              <a:r>
                <a:rPr lang="en-US" dirty="0" smtClean="0">
                  <a:solidFill>
                    <a:srgbClr val="000000"/>
                  </a:solidFill>
                </a:rPr>
                <a:t>$2</a:t>
              </a:r>
              <a:endParaRPr lang="en-US" dirty="0">
                <a:solidFill>
                  <a:srgbClr val="000000"/>
                </a:solidFill>
              </a:endParaRPr>
            </a:p>
          </p:txBody>
        </p:sp>
        <p:sp>
          <p:nvSpPr>
            <p:cNvPr id="29" name="TextBox 28"/>
            <p:cNvSpPr txBox="1"/>
            <p:nvPr/>
          </p:nvSpPr>
          <p:spPr>
            <a:xfrm>
              <a:off x="589558" y="4672049"/>
              <a:ext cx="1066801" cy="427845"/>
            </a:xfrm>
            <a:prstGeom prst="rect">
              <a:avLst/>
            </a:prstGeom>
            <a:noFill/>
          </p:spPr>
          <p:txBody>
            <a:bodyPr vert="horz" wrap="square" rtlCol="0">
              <a:spAutoFit/>
            </a:bodyPr>
            <a:lstStyle/>
            <a:p>
              <a:r>
                <a:rPr lang="en-US" dirty="0" smtClean="0">
                  <a:solidFill>
                    <a:srgbClr val="000000"/>
                  </a:solidFill>
                </a:rPr>
                <a:t>$.5</a:t>
              </a:r>
              <a:endParaRPr lang="en-US" dirty="0">
                <a:solidFill>
                  <a:srgbClr val="000000"/>
                </a:solidFill>
              </a:endParaRPr>
            </a:p>
          </p:txBody>
        </p:sp>
      </p:grpSp>
      <p:grpSp>
        <p:nvGrpSpPr>
          <p:cNvPr id="21" name="Group 20"/>
          <p:cNvGrpSpPr/>
          <p:nvPr/>
        </p:nvGrpSpPr>
        <p:grpSpPr>
          <a:xfrm>
            <a:off x="0" y="0"/>
            <a:ext cx="9144000" cy="697260"/>
            <a:chOff x="0" y="0"/>
            <a:chExt cx="9144000" cy="836712"/>
          </a:xfrm>
        </p:grpSpPr>
        <p:sp>
          <p:nvSpPr>
            <p:cNvPr id="22" name="Rectangle 21"/>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24"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p:sp>
        <p:nvSpPr>
          <p:cNvPr id="25" name="Rectangle 24"/>
          <p:cNvSpPr/>
          <p:nvPr/>
        </p:nvSpPr>
        <p:spPr>
          <a:xfrm>
            <a:off x="6019800" y="114300"/>
            <a:ext cx="1727009" cy="523220"/>
          </a:xfrm>
          <a:prstGeom prst="rect">
            <a:avLst/>
          </a:prstGeom>
        </p:spPr>
        <p:txBody>
          <a:bodyPr wrap="square">
            <a:spAutoFit/>
          </a:bodyPr>
          <a:lstStyle/>
          <a:p>
            <a:pPr algn="ctr"/>
            <a:r>
              <a:rPr lang="en-US" sz="1400" i="1" dirty="0" smtClean="0">
                <a:latin typeface="Lucida Sans - 22"/>
              </a:rPr>
              <a:t>Consumer and Producer Surplus</a:t>
            </a:r>
            <a:endParaRPr lang="en-US" sz="1400" i="1" dirty="0">
              <a:latin typeface="Lucida Sans - 18"/>
            </a:endParaRPr>
          </a:p>
        </p:txBody>
      </p:sp>
      <p:sp>
        <p:nvSpPr>
          <p:cNvPr id="26" name="TextBox 25"/>
          <p:cNvSpPr txBox="1"/>
          <p:nvPr/>
        </p:nvSpPr>
        <p:spPr>
          <a:xfrm>
            <a:off x="0" y="723900"/>
            <a:ext cx="8932440" cy="1015663"/>
          </a:xfrm>
          <a:prstGeom prst="rect">
            <a:avLst/>
          </a:prstGeom>
          <a:noFill/>
        </p:spPr>
        <p:txBody>
          <a:bodyPr wrap="square" rtlCol="0">
            <a:spAutoFit/>
          </a:bodyPr>
          <a:lstStyle/>
          <a:p>
            <a:r>
              <a:rPr lang="en-US" sz="2400" dirty="0" smtClean="0">
                <a:solidFill>
                  <a:srgbClr val="FF0000"/>
                </a:solidFill>
              </a:rPr>
              <a:t>Market Equilibrium – Consumer and Producer Surplus</a:t>
            </a:r>
          </a:p>
          <a:p>
            <a:r>
              <a:rPr lang="en-US" dirty="0" smtClean="0"/>
              <a:t>Graphically, we can identify the areas representing consumer and producer surplus, which together represent total societal welfare, as following areas.</a:t>
            </a:r>
            <a:endParaRPr lang="en-US" sz="1600" dirty="0" smtClean="0">
              <a:solidFill>
                <a:schemeClr val="tx1">
                  <a:lumMod val="50000"/>
                  <a:lumOff val="50000"/>
                </a:schemeClr>
              </a:solidFill>
            </a:endParaRPr>
          </a:p>
        </p:txBody>
      </p:sp>
      <mc:AlternateContent xmlns:mc="http://schemas.openxmlformats.org/markup-compatibility/2006" xmlns:a14="http://schemas.microsoft.com/office/drawing/2010/main">
        <mc:Choice Requires="a14">
          <p:sp>
            <p:nvSpPr>
              <p:cNvPr id="27" name="TextBox 26"/>
              <p:cNvSpPr txBox="1"/>
              <p:nvPr/>
            </p:nvSpPr>
            <p:spPr>
              <a:xfrm>
                <a:off x="-1" y="1790700"/>
                <a:ext cx="4717898" cy="3831498"/>
              </a:xfrm>
              <a:prstGeom prst="rect">
                <a:avLst/>
              </a:prstGeom>
              <a:noFill/>
            </p:spPr>
            <p:txBody>
              <a:bodyPr wrap="square" rtlCol="0">
                <a:spAutoFit/>
              </a:bodyPr>
              <a:lstStyle/>
              <a:p>
                <a:r>
                  <a:rPr lang="en-US" b="1" dirty="0" smtClean="0">
                    <a:solidFill>
                      <a:srgbClr val="0000FF"/>
                    </a:solidFill>
                  </a:rPr>
                  <a:t>Consumer Surplus: </a:t>
                </a:r>
                <a:r>
                  <a:rPr lang="en-US" dirty="0" smtClean="0"/>
                  <a:t>The area on the market graph below the demand curve and above the equilibrium price. </a:t>
                </a:r>
              </a:p>
              <a:p>
                <a14:m>
                  <m:oMathPara xmlns="" xmlns:m="http://schemas.openxmlformats.org/officeDocument/2006/math">
                    <m:oMathParaPr>
                      <m:jc m:val="centerGroup"/>
                    </m:oMathParaPr>
                    <m:oMath xmlns:m="http://schemas.openxmlformats.org/officeDocument/2006/math">
                      <m:f>
                        <m:fPr>
                          <m:ctrlPr>
                            <a:rPr lang="en-US" i="1" smtClean="0">
                              <a:solidFill>
                                <a:srgbClr val="0000FF"/>
                              </a:solidFill>
                              <a:latin typeface="Cambria Math" panose="02040503050406030204" pitchFamily="18" charset="0"/>
                            </a:rPr>
                          </m:ctrlPr>
                        </m:fPr>
                        <m:num>
                          <m:r>
                            <a:rPr lang="en-US" b="0" i="1" smtClean="0">
                              <a:solidFill>
                                <a:srgbClr val="0000FF"/>
                              </a:solidFill>
                              <a:latin typeface="Cambria Math"/>
                            </a:rPr>
                            <m:t>10</m:t>
                          </m:r>
                          <m:r>
                            <a:rPr lang="en-US" b="0" i="1" smtClean="0">
                              <a:solidFill>
                                <a:srgbClr val="0000FF"/>
                              </a:solidFill>
                              <a:latin typeface="Cambria Math"/>
                              <a:ea typeface="Cambria Math"/>
                            </a:rPr>
                            <m:t>×</m:t>
                          </m:r>
                          <m:d>
                            <m:dPr>
                              <m:ctrlPr>
                                <a:rPr lang="en-US" b="0" i="1" smtClean="0">
                                  <a:solidFill>
                                    <a:srgbClr val="0000FF"/>
                                  </a:solidFill>
                                  <a:latin typeface="Cambria Math" panose="02040503050406030204" pitchFamily="18" charset="0"/>
                                </a:rPr>
                              </m:ctrlPr>
                            </m:dPr>
                            <m:e>
                              <m:r>
                                <a:rPr lang="en-US" b="0" i="1" smtClean="0">
                                  <a:solidFill>
                                    <a:srgbClr val="0000FF"/>
                                  </a:solidFill>
                                  <a:latin typeface="Cambria Math"/>
                                </a:rPr>
                                <m:t>5−2</m:t>
                              </m:r>
                            </m:e>
                          </m:d>
                        </m:num>
                        <m:den>
                          <m:r>
                            <a:rPr lang="en-US" b="0" i="1" smtClean="0">
                              <a:solidFill>
                                <a:srgbClr val="0000FF"/>
                              </a:solidFill>
                              <a:latin typeface="Cambria Math"/>
                            </a:rPr>
                            <m:t>2</m:t>
                          </m:r>
                        </m:den>
                      </m:f>
                      <m:r>
                        <a:rPr lang="en-US" i="1" dirty="0">
                          <a:solidFill>
                            <a:srgbClr val="0000FF"/>
                          </a:solidFill>
                          <a:latin typeface="Cambria Math"/>
                          <a:ea typeface="Cambria Math"/>
                        </a:rPr>
                        <m:t>=</m:t>
                      </m:r>
                      <m:r>
                        <a:rPr lang="en-US" b="0" i="1" dirty="0" smtClean="0">
                          <a:solidFill>
                            <a:srgbClr val="0000FF"/>
                          </a:solidFill>
                          <a:latin typeface="Cambria Math"/>
                          <a:ea typeface="Cambria Math"/>
                        </a:rPr>
                        <m:t>15</m:t>
                      </m:r>
                    </m:oMath>
                  </m:oMathPara>
                </a14:m>
                <a:endParaRPr lang="en-US" b="1" dirty="0"/>
              </a:p>
              <a:p>
                <a:r>
                  <a:rPr lang="en-US" b="1" dirty="0" smtClean="0">
                    <a:solidFill>
                      <a:srgbClr val="0000FF"/>
                    </a:solidFill>
                  </a:rPr>
                  <a:t>Producer Surplus: </a:t>
                </a:r>
                <a:r>
                  <a:rPr lang="en-US" dirty="0" smtClean="0"/>
                  <a:t>The area above the supply curve and below the equilibrium price. </a:t>
                </a:r>
              </a:p>
              <a:p>
                <a14:m>
                  <m:oMathPara xmlns="" xmlns:m="http://schemas.openxmlformats.org/officeDocument/2006/math">
                    <m:oMathParaPr>
                      <m:jc m:val="centerGroup"/>
                    </m:oMathParaPr>
                    <m:oMath xmlns:m="http://schemas.openxmlformats.org/officeDocument/2006/math">
                      <m:f>
                        <m:fPr>
                          <m:ctrlPr>
                            <a:rPr lang="en-US" i="1" smtClean="0">
                              <a:solidFill>
                                <a:srgbClr val="0000FF"/>
                              </a:solidFill>
                              <a:latin typeface="Cambria Math" panose="02040503050406030204" pitchFamily="18" charset="0"/>
                            </a:rPr>
                          </m:ctrlPr>
                        </m:fPr>
                        <m:num>
                          <m:r>
                            <a:rPr lang="en-US" b="0" i="1" smtClean="0">
                              <a:solidFill>
                                <a:srgbClr val="0000FF"/>
                              </a:solidFill>
                              <a:latin typeface="Cambria Math"/>
                            </a:rPr>
                            <m:t>10</m:t>
                          </m:r>
                          <m:r>
                            <a:rPr lang="en-US" b="0" i="1" smtClean="0">
                              <a:solidFill>
                                <a:srgbClr val="0000FF"/>
                              </a:solidFill>
                              <a:latin typeface="Cambria Math"/>
                              <a:ea typeface="Cambria Math"/>
                            </a:rPr>
                            <m:t>×(2−0.5)</m:t>
                          </m:r>
                        </m:num>
                        <m:den>
                          <m:r>
                            <a:rPr lang="en-US" b="0" i="1" smtClean="0">
                              <a:solidFill>
                                <a:srgbClr val="0000FF"/>
                              </a:solidFill>
                              <a:latin typeface="Cambria Math"/>
                            </a:rPr>
                            <m:t>2</m:t>
                          </m:r>
                        </m:den>
                      </m:f>
                      <m:r>
                        <a:rPr lang="en-US" i="1" smtClean="0">
                          <a:solidFill>
                            <a:srgbClr val="0000FF"/>
                          </a:solidFill>
                          <a:latin typeface="Cambria Math"/>
                          <a:ea typeface="Cambria Math"/>
                        </a:rPr>
                        <m:t>=</m:t>
                      </m:r>
                      <m:r>
                        <a:rPr lang="en-US" b="0" i="1" smtClean="0">
                          <a:solidFill>
                            <a:srgbClr val="0000FF"/>
                          </a:solidFill>
                          <a:latin typeface="Cambria Math"/>
                          <a:ea typeface="Cambria Math"/>
                        </a:rPr>
                        <m:t>7.5</m:t>
                      </m:r>
                    </m:oMath>
                  </m:oMathPara>
                </a14:m>
                <a:endParaRPr lang="en-US" b="1" dirty="0"/>
              </a:p>
              <a:p>
                <a:r>
                  <a:rPr lang="en-US" b="1" dirty="0" smtClean="0">
                    <a:solidFill>
                      <a:srgbClr val="0000FF"/>
                    </a:solidFill>
                  </a:rPr>
                  <a:t>Total welfare: </a:t>
                </a:r>
                <a:r>
                  <a:rPr lang="en-US" dirty="0" smtClean="0"/>
                  <a:t>The sum of the two areas</a:t>
                </a:r>
              </a:p>
              <a:p>
                <a14:m>
                  <m:oMathPara xmlns="" xmlns:m="http://schemas.openxmlformats.org/officeDocument/2006/math">
                    <m:oMathParaPr>
                      <m:jc m:val="centerGroup"/>
                    </m:oMathParaPr>
                    <m:oMath xmlns:m="http://schemas.openxmlformats.org/officeDocument/2006/math">
                      <m:r>
                        <a:rPr lang="en-US" b="0" i="1" smtClean="0">
                          <a:solidFill>
                            <a:srgbClr val="FF0000"/>
                          </a:solidFill>
                          <a:latin typeface="Cambria Math"/>
                        </a:rPr>
                        <m:t>15+7.5=22.5</m:t>
                      </m:r>
                    </m:oMath>
                  </m:oMathPara>
                </a14:m>
                <a:endParaRPr lang="en-US" dirty="0" smtClean="0">
                  <a:solidFill>
                    <a:srgbClr val="FF0000"/>
                  </a:solidFill>
                </a:endParaRPr>
              </a:p>
              <a:p>
                <a:pPr algn="ctr"/>
                <a:r>
                  <a:rPr lang="en-US" sz="1600" dirty="0" smtClean="0">
                    <a:solidFill>
                      <a:srgbClr val="FF0000"/>
                    </a:solidFill>
                  </a:rPr>
                  <a:t>$22.5 represents the total welfare of producers and consumer s in the bread market. At any price other than $2, welfare would be less than $22.5</a:t>
                </a:r>
                <a:endParaRPr lang="en-US" sz="1600"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 y="1790700"/>
                <a:ext cx="4717898" cy="3831498"/>
              </a:xfrm>
              <a:prstGeom prst="rect">
                <a:avLst/>
              </a:prstGeom>
              <a:blipFill rotWithShape="1">
                <a:blip r:embed="rId3"/>
                <a:stretch>
                  <a:fillRect l="-1034" t="-796" b="-1274"/>
                </a:stretch>
              </a:blipFill>
            </p:spPr>
            <p:txBody>
              <a:bodyPr/>
              <a:lstStyle/>
              <a:p>
                <a:r>
                  <a:rPr lang="en-US">
                    <a:noFill/>
                  </a:rPr>
                  <a:t> </a:t>
                </a:r>
              </a:p>
            </p:txBody>
          </p:sp>
        </mc:Fallback>
      </mc:AlternateContent>
    </p:spTree>
    <p:extLst>
      <p:ext uri="{BB962C8B-B14F-4D97-AF65-F5344CB8AC3E}">
        <p14:creationId xmlns:p14="http://schemas.microsoft.com/office/powerpoint/2010/main" val="329045893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4914900"/>
            <a:ext cx="4572000" cy="646331"/>
          </a:xfrm>
          <a:prstGeom prst="rect">
            <a:avLst/>
          </a:prstGeom>
        </p:spPr>
        <p:txBody>
          <a:bodyPr>
            <a:spAutoFit/>
          </a:bodyPr>
          <a:lstStyle/>
          <a:p>
            <a:pPr algn="ctr" fontAlgn="base"/>
            <a:r>
              <a:rPr lang="en-US" b="1" u="sng" cap="all" dirty="0">
                <a:hlinkClick r:id="rId3" tooltip="Consumer and Producer Surplus in the linear demand and supply model"/>
              </a:rPr>
              <a:t>CONSUMER AND PRODUCER SURPLUS IN THE LINEAR DEMAND AND SUPPLY MODEL</a:t>
            </a:r>
            <a:endParaRPr lang="en-US" b="1" cap="all" dirty="0"/>
          </a:p>
        </p:txBody>
      </p:sp>
      <p:pic>
        <p:nvPicPr>
          <p:cNvPr id="3" name="nP3MIgMuw94?version=3&amp;hl=en_US&amp;rel=0"/>
          <p:cNvPicPr>
            <a:picLocks noRot="1" noChangeAspect="1"/>
          </p:cNvPicPr>
          <p:nvPr>
            <a:quickTimeFile r:link="rId1"/>
          </p:nvPr>
        </p:nvPicPr>
        <p:blipFill>
          <a:blip r:embed="rId4"/>
          <a:stretch>
            <a:fillRect/>
          </a:stretch>
        </p:blipFill>
        <p:spPr>
          <a:xfrm>
            <a:off x="0" y="697260"/>
            <a:ext cx="9144000" cy="4141440"/>
          </a:xfrm>
          <a:prstGeom prst="rect">
            <a:avLst/>
          </a:prstGeom>
        </p:spPr>
      </p:pic>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8" name="Rectangle 7"/>
          <p:cNvSpPr/>
          <p:nvPr/>
        </p:nvSpPr>
        <p:spPr>
          <a:xfrm>
            <a:off x="5511991" y="124480"/>
            <a:ext cx="2336609" cy="523220"/>
          </a:xfrm>
          <a:prstGeom prst="rect">
            <a:avLst/>
          </a:prstGeom>
        </p:spPr>
        <p:txBody>
          <a:bodyPr wrap="square">
            <a:spAutoFit/>
          </a:bodyPr>
          <a:lstStyle/>
          <a:p>
            <a:pPr algn="ctr"/>
            <a:r>
              <a:rPr lang="en-US" sz="1400" i="1" dirty="0" smtClean="0">
                <a:latin typeface="Lucida Sans - 22"/>
              </a:rPr>
              <a:t>Consumer and Producer Surplus Video Lesson</a:t>
            </a:r>
            <a:endParaRPr lang="en-US" sz="1400" i="1" dirty="0">
              <a:latin typeface="Lucida Sans - 18"/>
            </a:endParaRPr>
          </a:p>
        </p:txBody>
      </p:sp>
    </p:spTree>
    <p:extLst>
      <p:ext uri="{BB962C8B-B14F-4D97-AF65-F5344CB8AC3E}">
        <p14:creationId xmlns:p14="http://schemas.microsoft.com/office/powerpoint/2010/main" val="13075481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0" y="0"/>
            <a:ext cx="9144000" cy="697260"/>
            <a:chOff x="0" y="0"/>
            <a:chExt cx="9144000" cy="836712"/>
          </a:xfrm>
        </p:grpSpPr>
        <p:sp>
          <p:nvSpPr>
            <p:cNvPr id="39" name="Rectangle 38"/>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41"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mc:AlternateContent xmlns:mc="http://schemas.openxmlformats.org/markup-compatibility/2006">
        <mc:Choice xmlns:a14="http://schemas.microsoft.com/office/drawing/2010/main" Requires="a14">
          <p:sp>
            <p:nvSpPr>
              <p:cNvPr id="43" name="TextBox 42"/>
              <p:cNvSpPr txBox="1"/>
              <p:nvPr/>
            </p:nvSpPr>
            <p:spPr>
              <a:xfrm>
                <a:off x="-35169" y="661630"/>
                <a:ext cx="9144000" cy="4862870"/>
              </a:xfrm>
              <a:prstGeom prst="rect">
                <a:avLst/>
              </a:prstGeom>
              <a:noFill/>
            </p:spPr>
            <p:txBody>
              <a:bodyPr wrap="square" rtlCol="0">
                <a:spAutoFit/>
              </a:bodyPr>
              <a:lstStyle/>
              <a:p>
                <a:r>
                  <a:rPr lang="en-US" sz="2400" dirty="0" smtClean="0">
                    <a:solidFill>
                      <a:srgbClr val="FF0000"/>
                    </a:solidFill>
                  </a:rPr>
                  <a:t>Market Equilibrium in Linear Demand and Supply Equations</a:t>
                </a:r>
              </a:p>
              <a:p>
                <a:r>
                  <a:rPr lang="en-US" dirty="0" smtClean="0"/>
                  <a:t>Equilibrium is a concept that can be transferred to our analysis of linear demand and supply equations just as easily as it can be applied to graphs. Assume we have a market for bread in which demand and supply are represented by the equations:</a:t>
                </a:r>
              </a:p>
              <a:p>
                <a:pPr algn="ctr"/>
                <a14:m>
                  <m:oMath xmlns="" xmlns:m="http://schemas.openxmlformats.org/officeDocument/2006/math">
                    <m:r>
                      <a:rPr lang="en-US" sz="2400" b="1" i="1">
                        <a:solidFill>
                          <a:srgbClr val="0000FF"/>
                        </a:solidFill>
                        <a:latin typeface="Cambria Math"/>
                      </a:rPr>
                      <m:t>𝑸𝒅</m:t>
                    </m:r>
                    <m:r>
                      <a:rPr lang="en-US" sz="2400" b="1" i="1">
                        <a:solidFill>
                          <a:srgbClr val="0000FF"/>
                        </a:solidFill>
                        <a:latin typeface="Cambria Math"/>
                      </a:rPr>
                      <m:t>=</m:t>
                    </m:r>
                    <m:r>
                      <a:rPr lang="en-US" sz="2400" b="1" i="1">
                        <a:solidFill>
                          <a:srgbClr val="0000FF"/>
                        </a:solidFill>
                        <a:latin typeface="Cambria Math"/>
                      </a:rPr>
                      <m:t>𝟔𝟎𝟎</m:t>
                    </m:r>
                    <m:r>
                      <a:rPr lang="en-US" sz="2400" b="1" i="1">
                        <a:solidFill>
                          <a:srgbClr val="0000FF"/>
                        </a:solidFill>
                        <a:latin typeface="Cambria Math"/>
                      </a:rPr>
                      <m:t>−</m:t>
                    </m:r>
                    <m:r>
                      <a:rPr lang="en-US" sz="2400" b="1" i="1">
                        <a:solidFill>
                          <a:srgbClr val="0000FF"/>
                        </a:solidFill>
                        <a:latin typeface="Cambria Math"/>
                      </a:rPr>
                      <m:t>𝟓𝟎</m:t>
                    </m:r>
                    <m:r>
                      <a:rPr lang="en-US" sz="2400" b="1" i="1">
                        <a:solidFill>
                          <a:srgbClr val="0000FF"/>
                        </a:solidFill>
                        <a:latin typeface="Cambria Math"/>
                      </a:rPr>
                      <m:t>𝑷</m:t>
                    </m:r>
                  </m:oMath>
                </a14:m>
                <a:r>
                  <a:rPr lang="en-US" sz="2400" b="1" dirty="0" smtClean="0">
                    <a:solidFill>
                      <a:srgbClr val="0000FF"/>
                    </a:solidFill>
                  </a:rPr>
                  <a:t> </a:t>
                </a:r>
                <a:r>
                  <a:rPr lang="en-US" dirty="0" smtClean="0"/>
                  <a:t>and</a:t>
                </a:r>
                <a:r>
                  <a:rPr lang="en-US" b="1" dirty="0"/>
                  <a:t> </a:t>
                </a:r>
                <a14:m>
                  <m:oMath xmlns="" xmlns:m="http://schemas.openxmlformats.org/officeDocument/2006/math">
                    <m:r>
                      <a:rPr lang="en-US" sz="2400" b="1" i="1">
                        <a:solidFill>
                          <a:srgbClr val="0000FF"/>
                        </a:solidFill>
                        <a:latin typeface="Cambria Math"/>
                      </a:rPr>
                      <m:t>𝑸𝒔</m:t>
                    </m:r>
                    <m:r>
                      <a:rPr lang="en-US" sz="2400" b="1" i="1">
                        <a:solidFill>
                          <a:srgbClr val="0000FF"/>
                        </a:solidFill>
                        <a:latin typeface="Cambria Math"/>
                      </a:rPr>
                      <m:t>=−</m:t>
                    </m:r>
                    <m:r>
                      <a:rPr lang="en-US" sz="2400" b="1" i="1">
                        <a:solidFill>
                          <a:srgbClr val="0000FF"/>
                        </a:solidFill>
                        <a:latin typeface="Cambria Math"/>
                      </a:rPr>
                      <m:t>𝟐𝟎𝟎</m:t>
                    </m:r>
                    <m:r>
                      <a:rPr lang="en-US" sz="2400" b="1" i="1">
                        <a:solidFill>
                          <a:srgbClr val="0000FF"/>
                        </a:solidFill>
                        <a:latin typeface="Cambria Math"/>
                      </a:rPr>
                      <m:t>+</m:t>
                    </m:r>
                    <m:r>
                      <a:rPr lang="en-US" sz="2400" b="1" i="1">
                        <a:solidFill>
                          <a:srgbClr val="0000FF"/>
                        </a:solidFill>
                        <a:latin typeface="Cambria Math"/>
                      </a:rPr>
                      <m:t>𝟏𝟓𝟎</m:t>
                    </m:r>
                    <m:r>
                      <a:rPr lang="en-US" sz="2400" b="1" i="1">
                        <a:solidFill>
                          <a:srgbClr val="0000FF"/>
                        </a:solidFill>
                        <a:latin typeface="Cambria Math"/>
                      </a:rPr>
                      <m:t>𝑷</m:t>
                    </m:r>
                  </m:oMath>
                </a14:m>
                <a:endParaRPr lang="en-US" sz="2400" b="1" dirty="0">
                  <a:solidFill>
                    <a:srgbClr val="0000FF"/>
                  </a:solidFill>
                </a:endParaRPr>
              </a:p>
              <a:p>
                <a:endParaRPr lang="en-US" dirty="0" smtClean="0"/>
              </a:p>
              <a:p>
                <a:r>
                  <a:rPr lang="en-US" dirty="0" smtClean="0"/>
                  <a:t>Equilibrium price and quantity occur when demand equals supply. So to calculate the equilibrium using these equations, we must set the two equal to each other and solve for price</a:t>
                </a:r>
                <a:endParaRPr lang="en-US" dirty="0"/>
              </a:p>
              <a:p>
                <a:pPr algn="ctr"/>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𝟔𝟎𝟎</m:t>
                      </m:r>
                      <m:r>
                        <a:rPr lang="en-US" sz="2000" b="1" i="1">
                          <a:solidFill>
                            <a:srgbClr val="0000FF"/>
                          </a:solidFill>
                          <a:latin typeface="Cambria Math"/>
                        </a:rPr>
                        <m:t>−</m:t>
                      </m:r>
                      <m:r>
                        <a:rPr lang="en-US" sz="2000" b="1" i="1">
                          <a:solidFill>
                            <a:srgbClr val="0000FF"/>
                          </a:solidFill>
                          <a:latin typeface="Cambria Math"/>
                        </a:rPr>
                        <m:t>𝟓𝟎</m:t>
                      </m:r>
                      <m:r>
                        <a:rPr lang="en-US" sz="2000" b="1" i="1">
                          <a:solidFill>
                            <a:srgbClr val="0000FF"/>
                          </a:solidFill>
                          <a:latin typeface="Cambria Math"/>
                        </a:rPr>
                        <m:t>𝑷</m:t>
                      </m:r>
                      <m:r>
                        <a:rPr lang="en-US" sz="2000" b="1" i="1" smtClean="0">
                          <a:solidFill>
                            <a:srgbClr val="0000FF"/>
                          </a:solidFill>
                          <a:latin typeface="Cambria Math"/>
                        </a:rPr>
                        <m:t>=</m:t>
                      </m:r>
                      <m:r>
                        <a:rPr lang="en-US" sz="2000" b="1" i="1">
                          <a:solidFill>
                            <a:srgbClr val="0000FF"/>
                          </a:solidFill>
                          <a:latin typeface="Cambria Math"/>
                        </a:rPr>
                        <m:t>−</m:t>
                      </m:r>
                      <m:r>
                        <a:rPr lang="en-US" sz="2000" b="1" i="1">
                          <a:solidFill>
                            <a:srgbClr val="0000FF"/>
                          </a:solidFill>
                          <a:latin typeface="Cambria Math"/>
                        </a:rPr>
                        <m:t>𝟐𝟎𝟎</m:t>
                      </m:r>
                      <m:r>
                        <a:rPr lang="en-US" sz="2000" b="1" i="1">
                          <a:solidFill>
                            <a:srgbClr val="0000FF"/>
                          </a:solidFill>
                          <a:latin typeface="Cambria Math"/>
                        </a:rPr>
                        <m:t>+</m:t>
                      </m:r>
                      <m:r>
                        <a:rPr lang="en-US" sz="2000" b="1" i="1">
                          <a:solidFill>
                            <a:srgbClr val="0000FF"/>
                          </a:solidFill>
                          <a:latin typeface="Cambria Math"/>
                        </a:rPr>
                        <m:t>𝟏𝟓𝟎</m:t>
                      </m:r>
                      <m:r>
                        <a:rPr lang="en-US" sz="2000" b="1" i="1">
                          <a:solidFill>
                            <a:srgbClr val="0000FF"/>
                          </a:solidFill>
                          <a:latin typeface="Cambria Math"/>
                        </a:rPr>
                        <m:t>𝑷</m:t>
                      </m:r>
                    </m:oMath>
                  </m:oMathPara>
                </a14:m>
                <a:endParaRPr lang="en-US" sz="2000" b="1" dirty="0" smtClean="0">
                  <a:solidFill>
                    <a:srgbClr val="0000FF"/>
                  </a:solidFill>
                </a:endParaRPr>
              </a:p>
              <a:p>
                <a:pPr algn="ctr"/>
                <a14:m>
                  <m:oMathPara xmlns="" xmlns:m="http://schemas.openxmlformats.org/officeDocument/2006/math">
                    <m:oMathParaPr>
                      <m:jc m:val="centerGroup"/>
                    </m:oMathParaPr>
                    <m:oMath xmlns:m="http://schemas.openxmlformats.org/officeDocument/2006/math">
                      <m:r>
                        <a:rPr lang="en-US" sz="2000" b="1" i="1" smtClean="0">
                          <a:solidFill>
                            <a:srgbClr val="0000FF"/>
                          </a:solidFill>
                          <a:latin typeface="Cambria Math"/>
                        </a:rPr>
                        <m:t>𝟖𝟎𝟎</m:t>
                      </m:r>
                      <m:r>
                        <a:rPr lang="en-US" sz="2000" b="1" i="1" smtClean="0">
                          <a:solidFill>
                            <a:srgbClr val="0000FF"/>
                          </a:solidFill>
                          <a:latin typeface="Cambria Math"/>
                        </a:rPr>
                        <m:t>=</m:t>
                      </m:r>
                      <m:r>
                        <a:rPr lang="en-US" sz="2000" b="1" i="1" smtClean="0">
                          <a:solidFill>
                            <a:srgbClr val="0000FF"/>
                          </a:solidFill>
                          <a:latin typeface="Cambria Math"/>
                        </a:rPr>
                        <m:t>𝟐𝟎𝟎</m:t>
                      </m:r>
                      <m:r>
                        <a:rPr lang="en-US" sz="2000" b="1" i="1" smtClean="0">
                          <a:solidFill>
                            <a:srgbClr val="0000FF"/>
                          </a:solidFill>
                          <a:latin typeface="Cambria Math"/>
                        </a:rPr>
                        <m:t>𝑷</m:t>
                      </m:r>
                    </m:oMath>
                  </m:oMathPara>
                </a14:m>
                <a:endParaRPr lang="en-US" sz="2000" b="1" dirty="0" smtClean="0">
                  <a:solidFill>
                    <a:srgbClr val="0000FF"/>
                  </a:solidFill>
                </a:endParaRPr>
              </a:p>
              <a:p>
                <a:pPr algn="ctr"/>
                <a14:m>
                  <m:oMathPara xmlns="" xmlns:m="http://schemas.openxmlformats.org/officeDocument/2006/math">
                    <m:oMathParaPr>
                      <m:jc m:val="centerGroup"/>
                    </m:oMathParaPr>
                    <m:oMath xmlns:m="http://schemas.openxmlformats.org/officeDocument/2006/math">
                      <m:r>
                        <a:rPr lang="en-US" sz="2000" b="1" i="1" smtClean="0">
                          <a:solidFill>
                            <a:srgbClr val="0000FF"/>
                          </a:solidFill>
                          <a:latin typeface="Cambria Math"/>
                        </a:rPr>
                        <m:t>𝑷</m:t>
                      </m:r>
                      <m:r>
                        <a:rPr lang="en-US" sz="2000" b="1" i="1" smtClean="0">
                          <a:solidFill>
                            <a:srgbClr val="0000FF"/>
                          </a:solidFill>
                          <a:latin typeface="Cambria Math"/>
                        </a:rPr>
                        <m:t>=$</m:t>
                      </m:r>
                      <m:r>
                        <a:rPr lang="en-US" sz="2000" b="1" i="1" smtClean="0">
                          <a:solidFill>
                            <a:srgbClr val="0000FF"/>
                          </a:solidFill>
                          <a:latin typeface="Cambria Math"/>
                        </a:rPr>
                        <m:t>𝟒</m:t>
                      </m:r>
                    </m:oMath>
                  </m:oMathPara>
                </a14:m>
                <a:endParaRPr lang="en-US" sz="2000" b="1" dirty="0">
                  <a:solidFill>
                    <a:srgbClr val="0000FF"/>
                  </a:solidFill>
                </a:endParaRPr>
              </a:p>
              <a:p>
                <a:r>
                  <a:rPr lang="en-US" dirty="0" smtClean="0"/>
                  <a:t>Next, to find the equilibrium quantity, we must simply put the $4 price into either the demand or supply equation (since they will both yield the same quantity</a:t>
                </a:r>
              </a:p>
              <a:p>
                <a14:m>
                  <m:oMathPara xmlns="" xmlns:m="http://schemas.openxmlformats.org/officeDocument/2006/math">
                    <m:oMathParaPr>
                      <m:jc m:val="centerGroup"/>
                    </m:oMathParaPr>
                    <m:oMath xmlns:m="http://schemas.openxmlformats.org/officeDocument/2006/math">
                      <m:r>
                        <a:rPr lang="en-US" sz="2000" b="1" i="1">
                          <a:solidFill>
                            <a:srgbClr val="0000FF"/>
                          </a:solidFill>
                          <a:latin typeface="Cambria Math"/>
                        </a:rPr>
                        <m:t>𝑸𝒅</m:t>
                      </m:r>
                      <m:r>
                        <a:rPr lang="en-US" sz="2000" b="1" i="1">
                          <a:solidFill>
                            <a:srgbClr val="0000FF"/>
                          </a:solidFill>
                          <a:latin typeface="Cambria Math"/>
                        </a:rPr>
                        <m:t>=</m:t>
                      </m:r>
                      <m:r>
                        <a:rPr lang="en-US" sz="2000" b="1" i="1">
                          <a:solidFill>
                            <a:srgbClr val="0000FF"/>
                          </a:solidFill>
                          <a:latin typeface="Cambria Math"/>
                        </a:rPr>
                        <m:t>𝟔𝟎𝟎</m:t>
                      </m:r>
                      <m:r>
                        <a:rPr lang="en-US" sz="2000" b="1" i="1">
                          <a:solidFill>
                            <a:srgbClr val="0000FF"/>
                          </a:solidFill>
                          <a:latin typeface="Cambria Math"/>
                        </a:rPr>
                        <m:t>−</m:t>
                      </m:r>
                      <m:r>
                        <a:rPr lang="en-US" sz="2000" b="1" i="1">
                          <a:solidFill>
                            <a:srgbClr val="0000FF"/>
                          </a:solidFill>
                          <a:latin typeface="Cambria Math"/>
                        </a:rPr>
                        <m:t>𝟓𝟎</m:t>
                      </m:r>
                      <m:r>
                        <a:rPr lang="en-US" sz="2000" b="1" i="1" smtClean="0">
                          <a:solidFill>
                            <a:srgbClr val="0000FF"/>
                          </a:solidFill>
                          <a:latin typeface="Cambria Math"/>
                        </a:rPr>
                        <m:t>(</m:t>
                      </m:r>
                      <m:r>
                        <a:rPr lang="en-US" sz="2000" b="1" i="1" smtClean="0">
                          <a:solidFill>
                            <a:srgbClr val="0000FF"/>
                          </a:solidFill>
                          <a:latin typeface="Cambria Math"/>
                        </a:rPr>
                        <m:t>𝟒</m:t>
                      </m:r>
                      <m:r>
                        <a:rPr lang="en-US" sz="2000" b="1" i="1" smtClean="0">
                          <a:solidFill>
                            <a:srgbClr val="0000FF"/>
                          </a:solidFill>
                          <a:latin typeface="Cambria Math"/>
                        </a:rPr>
                        <m:t>)</m:t>
                      </m:r>
                    </m:oMath>
                  </m:oMathPara>
                </a14:m>
                <a:endParaRPr lang="en-US" sz="2000" b="1" dirty="0" smtClean="0">
                  <a:solidFill>
                    <a:srgbClr val="0000FF"/>
                  </a:solidFill>
                </a:endParaRPr>
              </a:p>
              <a:p>
                <a14:m>
                  <m:oMathPara xmlns="" xmlns:m="http://schemas.openxmlformats.org/officeDocument/2006/math">
                    <m:oMathParaPr>
                      <m:jc m:val="centerGroup"/>
                    </m:oMathParaPr>
                    <m:oMath xmlns:m="http://schemas.openxmlformats.org/officeDocument/2006/math">
                      <m:r>
                        <a:rPr lang="en-US" sz="2000" b="1" i="1" smtClean="0">
                          <a:solidFill>
                            <a:srgbClr val="0000FF"/>
                          </a:solidFill>
                          <a:latin typeface="Cambria Math"/>
                        </a:rPr>
                        <m:t>𝑸𝒅</m:t>
                      </m:r>
                      <m:r>
                        <a:rPr lang="en-US" sz="2000" b="1" i="1" smtClean="0">
                          <a:solidFill>
                            <a:srgbClr val="0000FF"/>
                          </a:solidFill>
                          <a:latin typeface="Cambria Math"/>
                        </a:rPr>
                        <m:t>=</m:t>
                      </m:r>
                      <m:r>
                        <a:rPr lang="en-US" sz="2000" b="1" i="1" smtClean="0">
                          <a:solidFill>
                            <a:srgbClr val="0000FF"/>
                          </a:solidFill>
                          <a:latin typeface="Cambria Math"/>
                        </a:rPr>
                        <m:t>𝟒𝟎𝟎</m:t>
                      </m:r>
                    </m:oMath>
                  </m:oMathPara>
                </a14:m>
                <a:endParaRPr lang="en-US" sz="2000" b="1" dirty="0">
                  <a:solidFill>
                    <a:srgbClr val="0000FF"/>
                  </a:solidFill>
                </a:endParaRPr>
              </a:p>
              <a:p>
                <a:pPr algn="ctr"/>
                <a:r>
                  <a:rPr lang="en-US" i="1" dirty="0" smtClean="0">
                    <a:solidFill>
                      <a:srgbClr val="FF0000"/>
                    </a:solidFill>
                  </a:rPr>
                  <a:t>The equilibrium price of bread is $4 and the equilibrium quantity is 400 loaves</a:t>
                </a:r>
              </a:p>
            </p:txBody>
          </p:sp>
        </mc:Choice>
        <mc:Fallback>
          <p:sp>
            <p:nvSpPr>
              <p:cNvPr id="43" name="TextBox 42"/>
              <p:cNvSpPr txBox="1">
                <a:spLocks noRot="1" noChangeAspect="1" noMove="1" noResize="1" noEditPoints="1" noAdjustHandles="1" noChangeArrowheads="1" noChangeShapeType="1" noTextEdit="1"/>
              </p:cNvSpPr>
              <p:nvPr/>
            </p:nvSpPr>
            <p:spPr>
              <a:xfrm>
                <a:off x="-35169" y="661630"/>
                <a:ext cx="9144000" cy="4862870"/>
              </a:xfrm>
              <a:prstGeom prst="rect">
                <a:avLst/>
              </a:prstGeom>
              <a:blipFill rotWithShape="1">
                <a:blip r:embed="rId4"/>
                <a:stretch>
                  <a:fillRect/>
                </a:stretch>
              </a:blipFill>
            </p:spPr>
            <p:txBody>
              <a:bodyPr/>
              <a:lstStyle/>
              <a:p>
                <a:r>
                  <a:rPr lang="en-US">
                    <a:noFill/>
                  </a:rPr>
                  <a:t> </a:t>
                </a:r>
              </a:p>
            </p:txBody>
          </p:sp>
        </mc:Fallback>
      </mc:AlternateContent>
      <p:sp>
        <p:nvSpPr>
          <p:cNvPr id="44" name="Rectangle 43"/>
          <p:cNvSpPr/>
          <p:nvPr/>
        </p:nvSpPr>
        <p:spPr>
          <a:xfrm>
            <a:off x="59436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p:cNvPicPr/>
          <p:nvPr/>
        </p:nvPicPr>
        <p:blipFill>
          <a:blip r:embed="rId3"/>
          <a:stretch>
            <a:fillRect/>
          </a:stretch>
        </p:blipFill>
        <p:spPr>
          <a:xfrm>
            <a:off x="0" y="1625263"/>
            <a:ext cx="5001248" cy="3975437"/>
          </a:xfrm>
          <a:prstGeom prst="rect">
            <a:avLst/>
          </a:prstGeom>
          <a:solidFill>
            <a:srgbClr val="FFFFFF"/>
          </a:solidFill>
          <a:ln>
            <a:noFill/>
            <a:prstDash/>
          </a:ln>
        </p:spPr>
      </p:pic>
      <p:grpSp>
        <p:nvGrpSpPr>
          <p:cNvPr id="54" name="Group 53"/>
          <p:cNvGrpSpPr/>
          <p:nvPr/>
        </p:nvGrpSpPr>
        <p:grpSpPr>
          <a:xfrm>
            <a:off x="0" y="0"/>
            <a:ext cx="9144000" cy="697260"/>
            <a:chOff x="0" y="0"/>
            <a:chExt cx="9144000" cy="836712"/>
          </a:xfrm>
        </p:grpSpPr>
        <p:sp>
          <p:nvSpPr>
            <p:cNvPr id="55" name="Rectangle 5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7"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59" name="TextBox 58"/>
          <p:cNvSpPr txBox="1"/>
          <p:nvPr/>
        </p:nvSpPr>
        <p:spPr>
          <a:xfrm>
            <a:off x="0" y="723900"/>
            <a:ext cx="9144000" cy="1015663"/>
          </a:xfrm>
          <a:prstGeom prst="rect">
            <a:avLst/>
          </a:prstGeom>
          <a:noFill/>
        </p:spPr>
        <p:txBody>
          <a:bodyPr wrap="square" rtlCol="0">
            <a:spAutoFit/>
          </a:bodyPr>
          <a:lstStyle/>
          <a:p>
            <a:r>
              <a:rPr lang="en-US" sz="2400" dirty="0" smtClean="0">
                <a:solidFill>
                  <a:srgbClr val="FF0000"/>
                </a:solidFill>
              </a:rPr>
              <a:t>Market Equilibrium in Linear Demand and Supply Equations</a:t>
            </a:r>
          </a:p>
          <a:p>
            <a:r>
              <a:rPr lang="en-US" dirty="0" smtClean="0"/>
              <a:t>If we plot the demand and supply curves on the same axis, the intersection of the two curves should confirm our calculations of equilibrium price and quantity.</a:t>
            </a:r>
          </a:p>
        </p:txBody>
      </p:sp>
      <p:sp>
        <p:nvSpPr>
          <p:cNvPr id="3" name="TextBox 2"/>
          <p:cNvSpPr txBox="1"/>
          <p:nvPr/>
        </p:nvSpPr>
        <p:spPr>
          <a:xfrm>
            <a:off x="5257800" y="1790700"/>
            <a:ext cx="3581400" cy="3693319"/>
          </a:xfrm>
          <a:prstGeom prst="rect">
            <a:avLst/>
          </a:prstGeom>
          <a:noFill/>
        </p:spPr>
        <p:txBody>
          <a:bodyPr wrap="square" rtlCol="0">
            <a:spAutoFit/>
          </a:bodyPr>
          <a:lstStyle/>
          <a:p>
            <a:r>
              <a:rPr lang="en-US" b="1" dirty="0" smtClean="0"/>
              <a:t>Notice: </a:t>
            </a:r>
          </a:p>
          <a:p>
            <a:pPr marL="285750" indent="-285750">
              <a:buFont typeface="Arial" pitchFamily="34" charset="0"/>
              <a:buChar char="•"/>
            </a:pPr>
            <a:r>
              <a:rPr lang="en-US" dirty="0" smtClean="0"/>
              <a:t>If the price were anything other than $4, the quantities demanded and supplied would not be equal.</a:t>
            </a:r>
          </a:p>
          <a:p>
            <a:pPr marL="285750" indent="-285750">
              <a:buFont typeface="Arial" pitchFamily="34" charset="0"/>
              <a:buChar char="•"/>
            </a:pPr>
            <a:r>
              <a:rPr lang="en-US" dirty="0" smtClean="0"/>
              <a:t>If the quantity were anything other than 400, the marginal social benefit (demand) and marginal social cost (supply) would not be equal.</a:t>
            </a:r>
          </a:p>
          <a:p>
            <a:pPr algn="ctr"/>
            <a:r>
              <a:rPr lang="en-US" b="1" dirty="0" smtClean="0">
                <a:solidFill>
                  <a:srgbClr val="FF0000"/>
                </a:solidFill>
              </a:rPr>
              <a:t>$4 is the </a:t>
            </a:r>
            <a:r>
              <a:rPr lang="en-US" b="1" i="1" dirty="0" smtClean="0">
                <a:solidFill>
                  <a:srgbClr val="FF0000"/>
                </a:solidFill>
              </a:rPr>
              <a:t>market clearing price</a:t>
            </a:r>
            <a:r>
              <a:rPr lang="en-US" b="1" dirty="0" smtClean="0">
                <a:solidFill>
                  <a:srgbClr val="FF0000"/>
                </a:solidFill>
              </a:rPr>
              <a:t> and 400 is the </a:t>
            </a:r>
            <a:r>
              <a:rPr lang="en-US" b="1" i="1" dirty="0" err="1" smtClean="0">
                <a:solidFill>
                  <a:srgbClr val="FF0000"/>
                </a:solidFill>
              </a:rPr>
              <a:t>allocatively</a:t>
            </a:r>
            <a:r>
              <a:rPr lang="en-US" b="1" i="1" dirty="0" smtClean="0">
                <a:solidFill>
                  <a:srgbClr val="FF0000"/>
                </a:solidFill>
              </a:rPr>
              <a:t> efficient level</a:t>
            </a:r>
            <a:r>
              <a:rPr lang="en-US" b="1" dirty="0" smtClean="0">
                <a:solidFill>
                  <a:srgbClr val="FF0000"/>
                </a:solidFill>
              </a:rPr>
              <a:t> </a:t>
            </a:r>
            <a:r>
              <a:rPr lang="en-US" b="1" i="1" dirty="0" smtClean="0">
                <a:solidFill>
                  <a:srgbClr val="FF0000"/>
                </a:solidFill>
              </a:rPr>
              <a:t>of output</a:t>
            </a:r>
            <a:r>
              <a:rPr lang="en-US" b="1" dirty="0" smtClean="0">
                <a:solidFill>
                  <a:srgbClr val="FF0000"/>
                </a:solidFill>
              </a:rPr>
              <a:t>.</a:t>
            </a:r>
            <a:endParaRPr lang="en-US" b="1" dirty="0">
              <a:solidFill>
                <a:srgbClr val="FF0000"/>
              </a:solidFill>
            </a:endParaRPr>
          </a:p>
        </p:txBody>
      </p:sp>
      <p:sp>
        <p:nvSpPr>
          <p:cNvPr id="61" name="Rectangle 60"/>
          <p:cNvSpPr/>
          <p:nvPr/>
        </p:nvSpPr>
        <p:spPr>
          <a:xfrm>
            <a:off x="59436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0" y="723900"/>
                <a:ext cx="9144000" cy="4955203"/>
              </a:xfrm>
              <a:prstGeom prst="rect">
                <a:avLst/>
              </a:prstGeom>
              <a:noFill/>
            </p:spPr>
            <p:txBody>
              <a:bodyPr wrap="square" rtlCol="0">
                <a:spAutoFit/>
              </a:bodyPr>
              <a:lstStyle/>
              <a:p>
                <a:r>
                  <a:rPr lang="en-US" sz="2400" dirty="0" smtClean="0">
                    <a:solidFill>
                      <a:srgbClr val="FF0000"/>
                    </a:solidFill>
                  </a:rPr>
                  <a:t>Changes to market equilibrium</a:t>
                </a:r>
              </a:p>
              <a:p>
                <a:r>
                  <a:rPr lang="en-US" dirty="0" smtClean="0"/>
                  <a:t>Assume the cost of producing bread rises (perhaps wages for bakers have increased). The supply of bread will decrease and the supply equation changes to:</a:t>
                </a:r>
              </a:p>
              <a:p>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𝑸𝒔</m:t>
                      </m:r>
                      <m:r>
                        <a:rPr lang="en-US" b="1" i="1">
                          <a:solidFill>
                            <a:srgbClr val="0000FF"/>
                          </a:solidFill>
                          <a:latin typeface="Cambria Math"/>
                        </a:rPr>
                        <m:t>=−</m:t>
                      </m:r>
                      <m:r>
                        <a:rPr lang="en-US" b="1" i="1" smtClean="0">
                          <a:solidFill>
                            <a:srgbClr val="FF0000"/>
                          </a:solidFill>
                          <a:latin typeface="Cambria Math"/>
                        </a:rPr>
                        <m:t>𝟒𝟎</m:t>
                      </m:r>
                      <m:r>
                        <a:rPr lang="en-US" b="1" i="1">
                          <a:solidFill>
                            <a:srgbClr val="FF0000"/>
                          </a:solidFill>
                          <a:latin typeface="Cambria Math"/>
                        </a:rPr>
                        <m:t>𝟎</m:t>
                      </m:r>
                      <m:r>
                        <a:rPr lang="en-US" b="1" i="1">
                          <a:solidFill>
                            <a:srgbClr val="0000FF"/>
                          </a:solidFill>
                          <a:latin typeface="Cambria Math"/>
                        </a:rPr>
                        <m:t>+</m:t>
                      </m:r>
                      <m:r>
                        <a:rPr lang="en-US" b="1" i="1">
                          <a:solidFill>
                            <a:srgbClr val="0000FF"/>
                          </a:solidFill>
                          <a:latin typeface="Cambria Math"/>
                        </a:rPr>
                        <m:t>𝟏𝟓𝟎</m:t>
                      </m:r>
                      <m:r>
                        <a:rPr lang="en-US" b="1" i="1">
                          <a:solidFill>
                            <a:srgbClr val="0000FF"/>
                          </a:solidFill>
                          <a:latin typeface="Cambria Math"/>
                        </a:rPr>
                        <m:t>𝑷</m:t>
                      </m:r>
                    </m:oMath>
                  </m:oMathPara>
                </a14:m>
                <a:endParaRPr lang="en-US" b="1" dirty="0">
                  <a:solidFill>
                    <a:srgbClr val="0000FF"/>
                  </a:solidFill>
                </a:endParaRPr>
              </a:p>
              <a:p>
                <a:r>
                  <a:rPr lang="en-US" dirty="0" smtClean="0"/>
                  <a:t>Assume demand remains at </a:t>
                </a:r>
                <a14:m>
                  <m:oMath xmlns=""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r>
                      <a:rPr lang="en-US" b="1" i="1">
                        <a:solidFill>
                          <a:srgbClr val="0000FF"/>
                        </a:solidFill>
                        <a:latin typeface="Cambria Math"/>
                      </a:rPr>
                      <m:t>𝑷</m:t>
                    </m:r>
                  </m:oMath>
                </a14:m>
                <a:endParaRPr lang="en-US" dirty="0" smtClean="0"/>
              </a:p>
              <a:p>
                <a:endParaRPr lang="en-US" dirty="0"/>
              </a:p>
              <a:p>
                <a:r>
                  <a:rPr lang="en-US" dirty="0" smtClean="0"/>
                  <a:t>What will the decrease in supply do to the market equilibrium price and quantity? We can calculate the new equilibrium easily:</a:t>
                </a:r>
              </a:p>
              <a:p>
                <a:pPr algn="ctr"/>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r>
                        <a:rPr lang="en-US" b="1" i="1">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𝟒𝟎𝟎</m:t>
                      </m:r>
                      <m:r>
                        <a:rPr lang="en-US" b="1" i="1" smtClean="0">
                          <a:solidFill>
                            <a:srgbClr val="0000FF"/>
                          </a:solidFill>
                          <a:latin typeface="Cambria Math"/>
                        </a:rPr>
                        <m:t>+</m:t>
                      </m:r>
                      <m:r>
                        <a:rPr lang="en-US" b="1" i="1" smtClean="0">
                          <a:solidFill>
                            <a:srgbClr val="0000FF"/>
                          </a:solidFill>
                          <a:latin typeface="Cambria Math"/>
                        </a:rPr>
                        <m:t>𝟏𝟓𝟎</m:t>
                      </m:r>
                      <m:r>
                        <a:rPr lang="en-US" b="1" i="1" smtClean="0">
                          <a:solidFill>
                            <a:srgbClr val="0000FF"/>
                          </a:solidFill>
                          <a:latin typeface="Cambria Math"/>
                        </a:rPr>
                        <m:t>𝑷</m:t>
                      </m:r>
                    </m:oMath>
                  </m:oMathPara>
                </a14:m>
                <a:endParaRPr lang="en-US" b="1" dirty="0" smtClean="0">
                  <a:solidFill>
                    <a:srgbClr val="0000FF"/>
                  </a:solidFill>
                </a:endParaRPr>
              </a:p>
              <a:p>
                <a:pPr algn="ctr"/>
                <a:r>
                  <a:rPr lang="en-US" b="1" dirty="0" smtClean="0"/>
                  <a:t> </a:t>
                </a:r>
                <a14:m>
                  <m:oMath xmlns="" xmlns:m="http://schemas.openxmlformats.org/officeDocument/2006/math">
                    <m:r>
                      <a:rPr lang="en-US" b="1" i="0" smtClean="0">
                        <a:solidFill>
                          <a:srgbClr val="0000FF"/>
                        </a:solidFill>
                        <a:latin typeface="Cambria Math"/>
                      </a:rPr>
                      <m:t>𝟏𝟎𝟎𝟎</m:t>
                    </m:r>
                    <m:r>
                      <a:rPr lang="en-US" b="1" i="1">
                        <a:solidFill>
                          <a:srgbClr val="0000FF"/>
                        </a:solidFill>
                        <a:latin typeface="Cambria Math"/>
                      </a:rPr>
                      <m:t>=</m:t>
                    </m:r>
                    <m:r>
                      <a:rPr lang="en-US" b="1" i="1" smtClean="0">
                        <a:solidFill>
                          <a:srgbClr val="0000FF"/>
                        </a:solidFill>
                        <a:latin typeface="Cambria Math"/>
                      </a:rPr>
                      <m:t>𝟐𝟎𝟎</m:t>
                    </m:r>
                    <m:r>
                      <a:rPr lang="en-US" b="1" i="1" smtClean="0">
                        <a:solidFill>
                          <a:srgbClr val="0000FF"/>
                        </a:solidFill>
                        <a:latin typeface="Cambria Math"/>
                      </a:rPr>
                      <m:t>𝑷</m:t>
                    </m:r>
                  </m:oMath>
                </a14:m>
                <a:endParaRPr lang="en-US" b="1" dirty="0" smtClean="0">
                  <a:solidFill>
                    <a:srgbClr val="0000FF"/>
                  </a:solidFill>
                </a:endParaRPr>
              </a:p>
              <a:p>
                <a:pPr algn="ctr"/>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𝑷</m:t>
                      </m:r>
                      <m:r>
                        <a:rPr lang="en-US" b="1" i="1" smtClean="0">
                          <a:solidFill>
                            <a:srgbClr val="0000FF"/>
                          </a:solidFill>
                          <a:latin typeface="Cambria Math"/>
                        </a:rPr>
                        <m:t>=</m:t>
                      </m:r>
                      <m:r>
                        <a:rPr lang="en-US" b="1" i="1" smtClean="0">
                          <a:solidFill>
                            <a:srgbClr val="0000FF"/>
                          </a:solidFill>
                          <a:latin typeface="Cambria Math"/>
                        </a:rPr>
                        <m:t>𝟓</m:t>
                      </m:r>
                    </m:oMath>
                  </m:oMathPara>
                </a14:m>
                <a:endParaRPr lang="en-US" b="1" dirty="0" smtClean="0">
                  <a:solidFill>
                    <a:srgbClr val="0000FF"/>
                  </a:solidFill>
                </a:endParaRPr>
              </a:p>
              <a:p>
                <a:r>
                  <a:rPr lang="en-US" dirty="0" smtClean="0"/>
                  <a:t>The decrease in supply made bread more scarce and caused the price to rise. The quantity should decrease, which we can confirm by solving for Q.</a:t>
                </a:r>
              </a:p>
              <a:p>
                <a:pPr algn="ctr"/>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d>
                        <m:dPr>
                          <m:ctrlPr>
                            <a:rPr lang="en-US" b="1" i="1" smtClean="0">
                              <a:solidFill>
                                <a:srgbClr val="0000FF"/>
                              </a:solidFill>
                              <a:latin typeface="Cambria Math" panose="02040503050406030204" pitchFamily="18" charset="0"/>
                            </a:rPr>
                          </m:ctrlPr>
                        </m:dPr>
                        <m:e>
                          <m:r>
                            <a:rPr lang="en-US" b="1" i="1" smtClean="0">
                              <a:solidFill>
                                <a:srgbClr val="0000FF"/>
                              </a:solidFill>
                              <a:latin typeface="Cambria Math"/>
                            </a:rPr>
                            <m:t>𝟓</m:t>
                          </m:r>
                        </m:e>
                      </m:d>
                    </m:oMath>
                  </m:oMathPara>
                </a14:m>
                <a:endParaRPr lang="en-US" b="1" dirty="0" smtClean="0">
                  <a:solidFill>
                    <a:srgbClr val="0000FF"/>
                  </a:solidFill>
                </a:endParaRPr>
              </a:p>
              <a:p>
                <a:pPr algn="ctr"/>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0000FF"/>
                          </a:solidFill>
                          <a:latin typeface="Cambria Math"/>
                        </a:rPr>
                        <m:t>𝟑𝟓𝟎</m:t>
                      </m:r>
                    </m:oMath>
                  </m:oMathPara>
                </a14:m>
                <a:endParaRPr lang="en-US" b="1" dirty="0" smtClean="0">
                  <a:solidFill>
                    <a:srgbClr val="0000FF"/>
                  </a:solidFill>
                </a:endParaRPr>
              </a:p>
              <a:p>
                <a:pPr algn="ctr"/>
                <a:r>
                  <a:rPr lang="en-US" sz="2000" i="1" dirty="0" smtClean="0">
                    <a:solidFill>
                      <a:srgbClr val="FF0000"/>
                    </a:solidFill>
                  </a:rPr>
                  <a:t>A decrease in supply caused the equilibrium price to rise and the quantity to decrease in the market for bread!</a:t>
                </a:r>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9144000" cy="4955203"/>
              </a:xfrm>
              <a:prstGeom prst="rect">
                <a:avLst/>
              </a:prstGeom>
              <a:blipFill rotWithShape="1">
                <a:blip r:embed="rId3"/>
                <a:stretch>
                  <a:fillRect l="-1000" t="-984" r="-733" b="-1230"/>
                </a:stretch>
              </a:blipFill>
            </p:spPr>
            <p:txBody>
              <a:bodyPr/>
              <a:lstStyle/>
              <a:p>
                <a:r>
                  <a:rPr lang="en-US">
                    <a:noFill/>
                  </a:rPr>
                  <a:t> </a:t>
                </a:r>
              </a:p>
            </p:txBody>
          </p:sp>
        </mc:Fallback>
      </mc:AlternateContent>
      <p:sp>
        <p:nvSpPr>
          <p:cNvPr id="8" name="Rectangle 7"/>
          <p:cNvSpPr/>
          <p:nvPr/>
        </p:nvSpPr>
        <p:spPr>
          <a:xfrm>
            <a:off x="59436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Tree>
    <p:extLst>
      <p:ext uri="{BB962C8B-B14F-4D97-AF65-F5344CB8AC3E}">
        <p14:creationId xmlns:p14="http://schemas.microsoft.com/office/powerpoint/2010/main" val="224529527"/>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2"/>
            <a:stretch>
              <a:fillRect/>
            </a:stretch>
          </p:blipFill>
          <p:spPr>
            <a:xfrm>
              <a:off x="7740352" y="116632"/>
              <a:ext cx="1192088" cy="524519"/>
            </a:xfrm>
            <a:prstGeom prst="rect">
              <a:avLst/>
            </a:prstGeom>
          </p:spPr>
        </p:pic>
      </p:grpSp>
      <mc:AlternateContent xmlns:mc="http://schemas.openxmlformats.org/markup-compatibility/2006" xmlns:a14="http://schemas.microsoft.com/office/drawing/2010/main">
        <mc:Choice Requires="a14">
          <p:sp>
            <p:nvSpPr>
              <p:cNvPr id="7" name="TextBox 6"/>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Changes to market equilibrium</a:t>
                </a:r>
              </a:p>
              <a:p>
                <a:r>
                  <a:rPr lang="en-US" dirty="0" smtClean="0"/>
                  <a:t>As the supply decreases, the price of bread must rise, or else there will be shortages (as seen in graph A). Once the market adjusts to its new equilibrium, the shortages are eliminate and the </a:t>
                </a:r>
                <a:r>
                  <a:rPr lang="en-US" dirty="0" err="1" smtClean="0"/>
                  <a:t>Qd</a:t>
                </a:r>
                <a:r>
                  <a:rPr lang="en-US" dirty="0" smtClean="0"/>
                  <a:t> once again equals the Qs (as seen in graph B).</a:t>
                </a:r>
              </a:p>
              <a:p>
                <a14:m>
                  <m:oMathPara xmlns="" xmlns:m="http://schemas.openxmlformats.org/officeDocument/2006/math">
                    <m:oMathParaPr>
                      <m:jc m:val="centerGroup"/>
                    </m:oMathParaPr>
                    <m:oMath xmlns:m="http://schemas.openxmlformats.org/officeDocument/2006/math">
                      <m:r>
                        <a:rPr lang="en-US" b="1" i="1" smtClean="0">
                          <a:solidFill>
                            <a:srgbClr val="0000FF"/>
                          </a:solidFill>
                          <a:latin typeface="Cambria Math"/>
                        </a:rPr>
                        <m:t>𝑸𝒔</m:t>
                      </m:r>
                      <m:r>
                        <a:rPr lang="en-US" b="1" i="1" smtClean="0">
                          <a:solidFill>
                            <a:srgbClr val="0000FF"/>
                          </a:solidFill>
                          <a:latin typeface="Cambria Math"/>
                        </a:rPr>
                        <m:t>=−</m:t>
                      </m:r>
                      <m:r>
                        <a:rPr lang="en-US" b="1" i="1" smtClean="0">
                          <a:solidFill>
                            <a:srgbClr val="0000FF"/>
                          </a:solidFill>
                          <a:latin typeface="Cambria Math"/>
                        </a:rPr>
                        <m:t>𝟒𝟎𝟎</m:t>
                      </m:r>
                      <m:r>
                        <a:rPr lang="en-US" b="1" i="1">
                          <a:solidFill>
                            <a:srgbClr val="0000FF"/>
                          </a:solidFill>
                          <a:latin typeface="Cambria Math"/>
                        </a:rPr>
                        <m:t>+</m:t>
                      </m:r>
                      <m:r>
                        <a:rPr lang="en-US" b="1" i="1">
                          <a:solidFill>
                            <a:srgbClr val="0000FF"/>
                          </a:solidFill>
                          <a:latin typeface="Cambria Math"/>
                        </a:rPr>
                        <m:t>𝟏𝟓𝟎</m:t>
                      </m:r>
                      <m:r>
                        <a:rPr lang="en-US" b="1" i="1">
                          <a:solidFill>
                            <a:srgbClr val="0000FF"/>
                          </a:solidFill>
                          <a:latin typeface="Cambria Math"/>
                        </a:rPr>
                        <m:t>𝑷</m:t>
                      </m:r>
                      <m:r>
                        <a:rPr lang="en-US" b="1" i="0" smtClean="0">
                          <a:solidFill>
                            <a:srgbClr val="0000FF"/>
                          </a:solidFill>
                          <a:latin typeface="Cambria Math"/>
                        </a:rPr>
                        <m:t> </m:t>
                      </m:r>
                      <m:r>
                        <a:rPr lang="en-US" b="1" i="0" smtClean="0">
                          <a:solidFill>
                            <a:srgbClr val="0000FF"/>
                          </a:solidFill>
                          <a:latin typeface="Cambria Math"/>
                        </a:rPr>
                        <m:t>𝐚𝐧𝐝</m:t>
                      </m:r>
                      <m:r>
                        <a:rPr lang="en-US" b="1" i="0" smtClean="0">
                          <a:solidFill>
                            <a:srgbClr val="0000FF"/>
                          </a:solidFill>
                          <a:latin typeface="Cambria Math"/>
                        </a:rPr>
                        <m:t> </m:t>
                      </m:r>
                      <m:r>
                        <a:rPr lang="en-US" b="1" i="1">
                          <a:solidFill>
                            <a:srgbClr val="0000FF"/>
                          </a:solidFill>
                          <a:latin typeface="Cambria Math"/>
                        </a:rPr>
                        <m:t>𝑸𝒅</m:t>
                      </m:r>
                      <m:r>
                        <a:rPr lang="en-US" b="1" i="1">
                          <a:solidFill>
                            <a:srgbClr val="0000FF"/>
                          </a:solidFill>
                          <a:latin typeface="Cambria Math"/>
                        </a:rPr>
                        <m:t>=</m:t>
                      </m:r>
                      <m:r>
                        <a:rPr lang="en-US" b="1" i="1">
                          <a:solidFill>
                            <a:srgbClr val="0000FF"/>
                          </a:solidFill>
                          <a:latin typeface="Cambria Math"/>
                        </a:rPr>
                        <m:t>𝟔𝟎𝟎</m:t>
                      </m:r>
                      <m:r>
                        <a:rPr lang="en-US" b="1" i="1">
                          <a:solidFill>
                            <a:srgbClr val="0000FF"/>
                          </a:solidFill>
                          <a:latin typeface="Cambria Math"/>
                        </a:rPr>
                        <m:t>−</m:t>
                      </m:r>
                      <m:r>
                        <a:rPr lang="en-US" b="1" i="1">
                          <a:solidFill>
                            <a:srgbClr val="0000FF"/>
                          </a:solidFill>
                          <a:latin typeface="Cambria Math"/>
                        </a:rPr>
                        <m:t>𝟓𝟎</m:t>
                      </m:r>
                      <m:r>
                        <a:rPr lang="en-US" b="1" i="1">
                          <a:solidFill>
                            <a:srgbClr val="0000FF"/>
                          </a:solidFill>
                          <a:latin typeface="Cambria Math"/>
                        </a:rPr>
                        <m:t>𝑷</m:t>
                      </m:r>
                    </m:oMath>
                  </m:oMathPara>
                </a14:m>
                <a:endParaRPr lang="en-US" dirty="0" smtClean="0">
                  <a:solidFill>
                    <a:srgbClr val="0000FF"/>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9144000" cy="1569660"/>
              </a:xfrm>
              <a:prstGeom prst="rect">
                <a:avLst/>
              </a:prstGeom>
              <a:blipFill rotWithShape="1">
                <a:blip r:embed="rId3"/>
                <a:stretch>
                  <a:fillRect l="-1000" t="-3113" b="-1946"/>
                </a:stretch>
              </a:blipFill>
            </p:spPr>
            <p:txBody>
              <a:bodyPr/>
              <a:lstStyle/>
              <a:p>
                <a:r>
                  <a:rPr lang="en-US">
                    <a:noFill/>
                  </a:rPr>
                  <a:t> </a:t>
                </a:r>
              </a:p>
            </p:txBody>
          </p:sp>
        </mc:Fallback>
      </mc:AlternateContent>
      <p:pic>
        <p:nvPicPr>
          <p:cNvPr id="8" name="Picture 7"/>
          <p:cNvPicPr/>
          <p:nvPr/>
        </p:nvPicPr>
        <p:blipFill>
          <a:blip r:embed="rId4"/>
          <a:stretch>
            <a:fillRect/>
          </a:stretch>
        </p:blipFill>
        <p:spPr>
          <a:xfrm>
            <a:off x="-8958" y="2324100"/>
            <a:ext cx="4199958" cy="3314700"/>
          </a:xfrm>
          <a:prstGeom prst="rect">
            <a:avLst/>
          </a:prstGeom>
          <a:solidFill>
            <a:srgbClr val="FFFFFF"/>
          </a:solidFill>
          <a:ln>
            <a:noFill/>
            <a:prstDash/>
          </a:ln>
        </p:spPr>
      </p:pic>
      <p:pic>
        <p:nvPicPr>
          <p:cNvPr id="9" name="Picture 8"/>
          <p:cNvPicPr/>
          <p:nvPr/>
        </p:nvPicPr>
        <p:blipFill>
          <a:blip r:embed="rId5"/>
          <a:stretch>
            <a:fillRect/>
          </a:stretch>
        </p:blipFill>
        <p:spPr>
          <a:xfrm>
            <a:off x="4180554" y="2286000"/>
            <a:ext cx="4277646" cy="3314700"/>
          </a:xfrm>
          <a:prstGeom prst="rect">
            <a:avLst/>
          </a:prstGeom>
          <a:solidFill>
            <a:srgbClr val="FFFFFF"/>
          </a:solidFill>
          <a:ln>
            <a:noFill/>
            <a:prstDash/>
          </a:ln>
        </p:spPr>
      </p:pic>
      <p:sp>
        <p:nvSpPr>
          <p:cNvPr id="10" name="TextBox 9"/>
          <p:cNvSpPr txBox="1"/>
          <p:nvPr/>
        </p:nvSpPr>
        <p:spPr>
          <a:xfrm>
            <a:off x="1447800" y="2628900"/>
            <a:ext cx="647700" cy="461665"/>
          </a:xfrm>
          <a:prstGeom prst="rect">
            <a:avLst/>
          </a:prstGeom>
          <a:noFill/>
        </p:spPr>
        <p:txBody>
          <a:bodyPr wrap="square" rtlCol="0">
            <a:spAutoFit/>
          </a:bodyPr>
          <a:lstStyle/>
          <a:p>
            <a:r>
              <a:rPr lang="en-US" sz="2400" dirty="0" smtClean="0">
                <a:solidFill>
                  <a:srgbClr val="FF0000"/>
                </a:solidFill>
              </a:rPr>
              <a:t>(A)</a:t>
            </a:r>
            <a:endParaRPr lang="en-US" sz="2400" dirty="0">
              <a:solidFill>
                <a:srgbClr val="FF0000"/>
              </a:solidFill>
            </a:endParaRPr>
          </a:p>
        </p:txBody>
      </p:sp>
      <p:sp>
        <p:nvSpPr>
          <p:cNvPr id="11" name="TextBox 10"/>
          <p:cNvSpPr txBox="1"/>
          <p:nvPr/>
        </p:nvSpPr>
        <p:spPr>
          <a:xfrm>
            <a:off x="5867400" y="2628900"/>
            <a:ext cx="647700" cy="461665"/>
          </a:xfrm>
          <a:prstGeom prst="rect">
            <a:avLst/>
          </a:prstGeom>
          <a:noFill/>
        </p:spPr>
        <p:txBody>
          <a:bodyPr wrap="square" rtlCol="0">
            <a:spAutoFit/>
          </a:bodyPr>
          <a:lstStyle/>
          <a:p>
            <a:r>
              <a:rPr lang="en-US" sz="2400" dirty="0" smtClean="0">
                <a:solidFill>
                  <a:srgbClr val="FF0000"/>
                </a:solidFill>
              </a:rPr>
              <a:t>(B)</a:t>
            </a:r>
            <a:endParaRPr lang="en-US" sz="2400" dirty="0">
              <a:solidFill>
                <a:srgbClr val="FF0000"/>
              </a:solidFill>
            </a:endParaRPr>
          </a:p>
        </p:txBody>
      </p:sp>
      <p:sp>
        <p:nvSpPr>
          <p:cNvPr id="12" name="Rectangle 11"/>
          <p:cNvSpPr/>
          <p:nvPr/>
        </p:nvSpPr>
        <p:spPr>
          <a:xfrm>
            <a:off x="59436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p:spTree>
    <p:extLst>
      <p:ext uri="{BB962C8B-B14F-4D97-AF65-F5344CB8AC3E}">
        <p14:creationId xmlns:p14="http://schemas.microsoft.com/office/powerpoint/2010/main" val="294632625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2"/>
          <a:stretch>
            <a:fillRect/>
          </a:stretch>
        </p:blipFill>
        <p:spPr>
          <a:xfrm>
            <a:off x="4343400" y="1807396"/>
            <a:ext cx="4724400" cy="3907604"/>
          </a:xfrm>
          <a:prstGeom prst="rect">
            <a:avLst/>
          </a:prstGeom>
          <a:solidFill>
            <a:srgbClr val="FFFFFF"/>
          </a:solidFill>
          <a:ln>
            <a:noFill/>
            <a:prstDash/>
          </a:ln>
        </p:spPr>
      </p:pic>
      <p:grpSp>
        <p:nvGrpSpPr>
          <p:cNvPr id="2" name="Group 1"/>
          <p:cNvGrpSpPr/>
          <p:nvPr/>
        </p:nvGrpSpPr>
        <p:grpSpPr>
          <a:xfrm>
            <a:off x="0" y="0"/>
            <a:ext cx="9144000" cy="697260"/>
            <a:chOff x="0" y="0"/>
            <a:chExt cx="9144000" cy="836712"/>
          </a:xfrm>
        </p:grpSpPr>
        <p:sp>
          <p:nvSpPr>
            <p:cNvPr id="3" name="Rectangle 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6" name="Rectangle 5"/>
          <p:cNvSpPr/>
          <p:nvPr/>
        </p:nvSpPr>
        <p:spPr>
          <a:xfrm>
            <a:off x="5943600" y="190500"/>
            <a:ext cx="1727009" cy="307777"/>
          </a:xfrm>
          <a:prstGeom prst="rect">
            <a:avLst/>
          </a:prstGeom>
        </p:spPr>
        <p:txBody>
          <a:bodyPr wrap="square">
            <a:spAutoFit/>
          </a:bodyPr>
          <a:lstStyle/>
          <a:p>
            <a:pPr algn="ctr"/>
            <a:r>
              <a:rPr lang="en-US" sz="1400" i="1" dirty="0" smtClean="0">
                <a:latin typeface="Lucida Sans - 22"/>
              </a:rPr>
              <a:t>Market Equilibrium</a:t>
            </a:r>
            <a:endParaRPr lang="en-US" sz="1400" i="1" dirty="0">
              <a:latin typeface="Lucida Sans - 18"/>
            </a:endParaRPr>
          </a:p>
        </p:txBody>
      </p:sp>
      <mc:AlternateContent xmlns:mc="http://schemas.openxmlformats.org/markup-compatibility/2006" xmlns:a14="http://schemas.microsoft.com/office/drawing/2010/main">
        <mc:Choice Requires="a14">
          <p:sp>
            <p:nvSpPr>
              <p:cNvPr id="7" name="TextBox 6"/>
              <p:cNvSpPr txBox="1"/>
              <p:nvPr/>
            </p:nvSpPr>
            <p:spPr>
              <a:xfrm>
                <a:off x="0" y="723900"/>
                <a:ext cx="9144000" cy="1569660"/>
              </a:xfrm>
              <a:prstGeom prst="rect">
                <a:avLst/>
              </a:prstGeom>
              <a:noFill/>
            </p:spPr>
            <p:txBody>
              <a:bodyPr wrap="square" rtlCol="0">
                <a:spAutoFit/>
              </a:bodyPr>
              <a:lstStyle/>
              <a:p>
                <a:r>
                  <a:rPr lang="en-US" sz="2400" dirty="0" smtClean="0">
                    <a:solidFill>
                      <a:srgbClr val="FF0000"/>
                    </a:solidFill>
                  </a:rPr>
                  <a:t>Changes to market equilibrium</a:t>
                </a:r>
              </a:p>
              <a:p>
                <a:r>
                  <a:rPr lang="en-US" dirty="0" smtClean="0"/>
                  <a:t>What if the demand changes? Assume consumers become less responsive to change in the price of bread and the demand equation changes to</a:t>
                </a:r>
              </a:p>
              <a:p>
                <a14:m>
                  <m:oMathPara xmlns="" xmlns:m="http://schemas.openxmlformats.org/officeDocument/2006/math">
                    <m:oMathParaPr>
                      <m:jc m:val="centerGroup"/>
                    </m:oMathParaPr>
                    <m:oMath xmlns:m="http://schemas.openxmlformats.org/officeDocument/2006/math">
                      <m:r>
                        <a:rPr lang="en-US" b="1" i="1">
                          <a:solidFill>
                            <a:srgbClr val="0000FF"/>
                          </a:solidFill>
                          <a:latin typeface="Cambria Math"/>
                        </a:rPr>
                        <m:t>𝑸𝒅</m:t>
                      </m:r>
                      <m:r>
                        <a:rPr lang="en-US" b="1" i="1">
                          <a:solidFill>
                            <a:srgbClr val="0000FF"/>
                          </a:solidFill>
                          <a:latin typeface="Cambria Math"/>
                        </a:rPr>
                        <m:t>=</m:t>
                      </m:r>
                      <m:r>
                        <a:rPr lang="en-US" b="1" i="1" smtClean="0">
                          <a:solidFill>
                            <a:srgbClr val="FF0000"/>
                          </a:solidFill>
                          <a:latin typeface="Cambria Math"/>
                        </a:rPr>
                        <m:t>𝟒𝟎𝟎</m:t>
                      </m:r>
                      <m:r>
                        <a:rPr lang="en-US" b="1" i="1">
                          <a:solidFill>
                            <a:srgbClr val="FF0000"/>
                          </a:solidFill>
                          <a:latin typeface="Cambria Math"/>
                        </a:rPr>
                        <m:t>−</m:t>
                      </m:r>
                      <m:r>
                        <a:rPr lang="en-US" b="1" i="1" smtClean="0">
                          <a:solidFill>
                            <a:srgbClr val="FF0000"/>
                          </a:solidFill>
                          <a:latin typeface="Cambria Math"/>
                        </a:rPr>
                        <m:t>𝟐𝟓</m:t>
                      </m:r>
                      <m:r>
                        <a:rPr lang="en-US" b="1" i="1">
                          <a:solidFill>
                            <a:srgbClr val="FF0000"/>
                          </a:solidFill>
                          <a:latin typeface="Cambria Math"/>
                        </a:rPr>
                        <m:t>𝑷</m:t>
                      </m:r>
                    </m:oMath>
                  </m:oMathPara>
                </a14:m>
                <a:endParaRPr lang="en-US" dirty="0" smtClean="0">
                  <a:solidFill>
                    <a:srgbClr val="FF0000"/>
                  </a:solidFill>
                </a:endParaRPr>
              </a:p>
              <a:p>
                <a:r>
                  <a:rPr lang="en-US" dirty="0" smtClean="0"/>
                  <a:t>Supply remains the same at </a:t>
                </a:r>
                <a14:m>
                  <m:oMath xmlns="" xmlns:m="http://schemas.openxmlformats.org/officeDocument/2006/math">
                    <m:r>
                      <a:rPr lang="en-US" b="1" i="1">
                        <a:solidFill>
                          <a:srgbClr val="0000FF"/>
                        </a:solidFill>
                        <a:latin typeface="Cambria Math"/>
                      </a:rPr>
                      <m:t>𝑸𝒔</m:t>
                    </m:r>
                    <m:r>
                      <a:rPr lang="en-US" b="1" i="1">
                        <a:solidFill>
                          <a:srgbClr val="0000FF"/>
                        </a:solidFill>
                        <a:latin typeface="Cambria Math"/>
                      </a:rPr>
                      <m:t>=−</m:t>
                    </m:r>
                    <m:r>
                      <a:rPr lang="en-US" b="1" i="1" smtClean="0">
                        <a:solidFill>
                          <a:srgbClr val="0000FF"/>
                        </a:solidFill>
                        <a:latin typeface="Cambria Math"/>
                      </a:rPr>
                      <m:t>𝟐</m:t>
                    </m:r>
                    <m:r>
                      <a:rPr lang="en-US" b="1" i="1">
                        <a:solidFill>
                          <a:srgbClr val="0000FF"/>
                        </a:solidFill>
                        <a:latin typeface="Cambria Math"/>
                      </a:rPr>
                      <m:t>𝟎𝟎</m:t>
                    </m:r>
                    <m:r>
                      <a:rPr lang="en-US" b="1" i="1">
                        <a:solidFill>
                          <a:srgbClr val="0000FF"/>
                        </a:solidFill>
                        <a:latin typeface="Cambria Math"/>
                      </a:rPr>
                      <m:t>+</m:t>
                    </m:r>
                    <m:r>
                      <a:rPr lang="en-US" b="1" i="1">
                        <a:solidFill>
                          <a:srgbClr val="0000FF"/>
                        </a:solidFill>
                        <a:latin typeface="Cambria Math"/>
                      </a:rPr>
                      <m:t>𝟏𝟓𝟎</m:t>
                    </m:r>
                    <m:r>
                      <a:rPr lang="en-US" b="1" i="1">
                        <a:solidFill>
                          <a:srgbClr val="0000FF"/>
                        </a:solidFill>
                        <a:latin typeface="Cambria Math"/>
                      </a:rPr>
                      <m:t>𝑷</m:t>
                    </m:r>
                  </m:oMath>
                </a14:m>
                <a:endParaRPr lang="en-US" b="1" dirty="0" smtClean="0">
                  <a:solidFill>
                    <a:srgbClr val="0000FF"/>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0" y="723900"/>
                <a:ext cx="9144000" cy="1569660"/>
              </a:xfrm>
              <a:prstGeom prst="rect">
                <a:avLst/>
              </a:prstGeom>
              <a:blipFill rotWithShape="1">
                <a:blip r:embed="rId4"/>
                <a:stretch>
                  <a:fillRect l="-1000" t="-3113" r="-867" b="-5447"/>
                </a:stretch>
              </a:blipFill>
            </p:spPr>
            <p:txBody>
              <a:bodyPr/>
              <a:lstStyle/>
              <a:p>
                <a:r>
                  <a:rPr lang="en-US">
                    <a:noFill/>
                  </a:rPr>
                  <a:t> </a:t>
                </a:r>
              </a:p>
            </p:txBody>
          </p:sp>
        </mc:Fallback>
      </mc:AlternateContent>
      <p:sp>
        <p:nvSpPr>
          <p:cNvPr id="9" name="TextBox 8"/>
          <p:cNvSpPr txBox="1"/>
          <p:nvPr/>
        </p:nvSpPr>
        <p:spPr>
          <a:xfrm>
            <a:off x="35496" y="2308979"/>
            <a:ext cx="4307904" cy="3693319"/>
          </a:xfrm>
          <a:prstGeom prst="rect">
            <a:avLst/>
          </a:prstGeom>
          <a:noFill/>
        </p:spPr>
        <p:txBody>
          <a:bodyPr wrap="square" rtlCol="0">
            <a:spAutoFit/>
          </a:bodyPr>
          <a:lstStyle/>
          <a:p>
            <a:r>
              <a:rPr lang="en-US" b="1" dirty="0"/>
              <a:t>If we go </a:t>
            </a:r>
            <a:r>
              <a:rPr lang="en-US" b="1" dirty="0" smtClean="0"/>
              <a:t>graph </a:t>
            </a:r>
            <a:r>
              <a:rPr lang="en-US" b="1" dirty="0"/>
              <a:t>these two equations, we can see the new equilibrium price and </a:t>
            </a:r>
            <a:r>
              <a:rPr lang="en-US" b="1" dirty="0" smtClean="0"/>
              <a:t>quantity</a:t>
            </a:r>
          </a:p>
          <a:p>
            <a:pPr marL="285750" indent="-285750">
              <a:buFont typeface="Arial" pitchFamily="34" charset="0"/>
              <a:buChar char="•"/>
            </a:pPr>
            <a:r>
              <a:rPr lang="en-US" dirty="0" smtClean="0"/>
              <a:t>Demand has decreased and become steeper, indicating that consumers are less responsive to price changes, yet consumer a smaller quantity overall. </a:t>
            </a:r>
          </a:p>
          <a:p>
            <a:pPr marL="285750" indent="-285750">
              <a:buFont typeface="Arial" pitchFamily="34" charset="0"/>
              <a:buChar char="•"/>
            </a:pPr>
            <a:r>
              <a:rPr lang="en-US" dirty="0" smtClean="0"/>
              <a:t>The equilibrium price is lower ($3.43 instead of $4) and the quantity is lower (314 instead of 400)</a:t>
            </a:r>
          </a:p>
          <a:p>
            <a:pPr algn="ctr"/>
            <a:r>
              <a:rPr lang="en-US" dirty="0" smtClean="0">
                <a:solidFill>
                  <a:srgbClr val="FF0000"/>
                </a:solidFill>
              </a:rPr>
              <a:t>Whenever either demand or supply change, the market equilibrium will adjust to a new </a:t>
            </a:r>
            <a:r>
              <a:rPr lang="en-US" i="1" dirty="0" smtClean="0">
                <a:solidFill>
                  <a:srgbClr val="FF0000"/>
                </a:solidFill>
              </a:rPr>
              <a:t>market clearing price and quantity!</a:t>
            </a:r>
            <a:endParaRPr lang="en-US" dirty="0">
              <a:solidFill>
                <a:srgbClr val="FF0000"/>
              </a:solidFill>
            </a:endParaRPr>
          </a:p>
          <a:p>
            <a:endParaRPr lang="en-US" dirty="0"/>
          </a:p>
        </p:txBody>
      </p:sp>
    </p:spTree>
    <p:extLst>
      <p:ext uri="{BB962C8B-B14F-4D97-AF65-F5344CB8AC3E}">
        <p14:creationId xmlns:p14="http://schemas.microsoft.com/office/powerpoint/2010/main" val="39002368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9">
                                            <p:txEl>
                                              <p:pRg st="1" end="1"/>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9">
                                            <p:txEl>
                                              <p:pRg st="2" end="2"/>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9">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4954369"/>
            <a:ext cx="4572000" cy="646331"/>
          </a:xfrm>
          <a:prstGeom prst="rect">
            <a:avLst/>
          </a:prstGeom>
        </p:spPr>
        <p:txBody>
          <a:bodyPr>
            <a:spAutoFit/>
          </a:bodyPr>
          <a:lstStyle/>
          <a:p>
            <a:pPr algn="ctr" fontAlgn="base"/>
            <a:r>
              <a:rPr lang="en-US" b="1" cap="all" dirty="0">
                <a:hlinkClick r:id="rId3" tooltip="Finding equilibrium price and quantity using demand and supply equations"/>
              </a:rPr>
              <a:t>FINDING EQUILIBRIUM PRICE AND QUANTITY USING DEMAND AND SUPPLY EQUATIONS</a:t>
            </a:r>
            <a:endParaRPr lang="en-US" b="1" cap="all" dirty="0"/>
          </a:p>
        </p:txBody>
      </p:sp>
      <p:pic>
        <p:nvPicPr>
          <p:cNvPr id="3" name="dhONLIo35Tc?version=3&amp;hl=en_US&amp;rel=0"/>
          <p:cNvPicPr>
            <a:picLocks noRot="1" noChangeAspect="1"/>
          </p:cNvPicPr>
          <p:nvPr>
            <a:quickTimeFile r:link="rId1"/>
          </p:nvPr>
        </p:nvPicPr>
        <p:blipFill>
          <a:blip r:embed="rId4"/>
          <a:stretch>
            <a:fillRect/>
          </a:stretch>
        </p:blipFill>
        <p:spPr>
          <a:xfrm>
            <a:off x="0" y="697260"/>
            <a:ext cx="9144000" cy="4141440"/>
          </a:xfrm>
          <a:prstGeom prst="rect">
            <a:avLst/>
          </a:prstGeom>
        </p:spPr>
      </p:pic>
      <p:grpSp>
        <p:nvGrpSpPr>
          <p:cNvPr id="4" name="Group 3"/>
          <p:cNvGrpSpPr/>
          <p:nvPr/>
        </p:nvGrpSpPr>
        <p:grpSpPr>
          <a:xfrm>
            <a:off x="0" y="0"/>
            <a:ext cx="9144000" cy="697260"/>
            <a:chOff x="0" y="0"/>
            <a:chExt cx="9144000" cy="836712"/>
          </a:xfrm>
        </p:grpSpPr>
        <p:sp>
          <p:nvSpPr>
            <p:cNvPr id="5" name="Rectangle 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7"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8" name="Rectangle 7"/>
          <p:cNvSpPr/>
          <p:nvPr/>
        </p:nvSpPr>
        <p:spPr>
          <a:xfrm>
            <a:off x="5943600" y="114300"/>
            <a:ext cx="1727009" cy="523220"/>
          </a:xfrm>
          <a:prstGeom prst="rect">
            <a:avLst/>
          </a:prstGeom>
        </p:spPr>
        <p:txBody>
          <a:bodyPr wrap="square">
            <a:spAutoFit/>
          </a:bodyPr>
          <a:lstStyle/>
          <a:p>
            <a:pPr algn="ctr"/>
            <a:r>
              <a:rPr lang="en-US" sz="1400" i="1" dirty="0" smtClean="0">
                <a:latin typeface="Lucida Sans - 22"/>
              </a:rPr>
              <a:t>Market Equilibrium Video Lesson</a:t>
            </a:r>
            <a:endParaRPr lang="en-US" sz="1400" i="1" dirty="0">
              <a:latin typeface="Lucida Sans - 18"/>
            </a:endParaRPr>
          </a:p>
        </p:txBody>
      </p:sp>
    </p:spTree>
    <p:extLst>
      <p:ext uri="{BB962C8B-B14F-4D97-AF65-F5344CB8AC3E}">
        <p14:creationId xmlns:p14="http://schemas.microsoft.com/office/powerpoint/2010/main" val="37517616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hlinkClick r:id="rId3"/>
          </p:cNvPr>
          <p:cNvSpPr txBox="1"/>
          <p:nvPr/>
        </p:nvSpPr>
        <p:spPr>
          <a:xfrm>
            <a:off x="0" y="1485900"/>
            <a:ext cx="9144000" cy="1477328"/>
          </a:xfrm>
          <a:prstGeom prst="rect">
            <a:avLst/>
          </a:prstGeom>
          <a:solidFill>
            <a:schemeClr val="accent1">
              <a:lumMod val="20000"/>
              <a:lumOff val="80000"/>
            </a:schemeClr>
          </a:solidFill>
        </p:spPr>
        <p:txBody>
          <a:bodyPr vert="horz" wrap="square" rtlCol="0">
            <a:spAutoFit/>
          </a:bodyPr>
          <a:lstStyle/>
          <a:p>
            <a:pPr algn="ctr"/>
            <a:r>
              <a:rPr lang="en-US" i="1" dirty="0" smtClean="0">
                <a:solidFill>
                  <a:srgbClr val="282828"/>
                </a:solidFill>
                <a:latin typeface="Calibri" pitchFamily="34" charset="0"/>
                <a:cs typeface="Calibri" pitchFamily="34" charset="0"/>
              </a:rPr>
              <a:t>“Amid an abundance of natural-gas supplies and </a:t>
            </a:r>
            <a:r>
              <a:rPr lang="en-US" b="1" i="1" dirty="0" smtClean="0">
                <a:solidFill>
                  <a:srgbClr val="FF0000"/>
                </a:solidFill>
                <a:latin typeface="Calibri" pitchFamily="34" charset="0"/>
                <a:cs typeface="Calibri" pitchFamily="34" charset="0"/>
              </a:rPr>
              <a:t>soft prices</a:t>
            </a:r>
            <a:r>
              <a:rPr lang="en-US" i="1" dirty="0" smtClean="0">
                <a:solidFill>
                  <a:srgbClr val="282828"/>
                </a:solidFill>
                <a:latin typeface="Calibri" pitchFamily="34" charset="0"/>
                <a:cs typeface="Calibri" pitchFamily="34" charset="0"/>
              </a:rPr>
              <a:t>, gas producers are starting to pull the plug. Chesapeake Energy Corp. said it will cut 6% of its gas production in September in response to low natural-gas prices. The Oklahoma City-based company will also reduce its capital spending by 10% in 2008 and 2009. Other natural-gas producers are cutting back their output as well, analysts said.”</a:t>
            </a:r>
            <a:endParaRPr lang="en-US" i="1" dirty="0">
              <a:solidFill>
                <a:srgbClr val="282828"/>
              </a:solidFill>
              <a:latin typeface="Calibri" pitchFamily="34" charset="0"/>
              <a:cs typeface="Calibri" pitchFamily="34" charset="0"/>
            </a:endParaRPr>
          </a:p>
        </p:txBody>
      </p:sp>
      <p:sp>
        <p:nvSpPr>
          <p:cNvPr id="8" name="TextBox 7"/>
          <p:cNvSpPr txBox="1"/>
          <p:nvPr/>
        </p:nvSpPr>
        <p:spPr>
          <a:xfrm>
            <a:off x="0" y="2933700"/>
            <a:ext cx="9144000" cy="2308324"/>
          </a:xfrm>
          <a:prstGeom prst="rect">
            <a:avLst/>
          </a:prstGeom>
          <a:solidFill>
            <a:schemeClr val="accent2">
              <a:lumMod val="20000"/>
              <a:lumOff val="80000"/>
            </a:schemeClr>
          </a:solidFill>
          <a:ln>
            <a:noFill/>
          </a:ln>
        </p:spPr>
        <p:txBody>
          <a:bodyPr vert="horz" wrap="square" rtlCol="0">
            <a:spAutoFit/>
          </a:bodyPr>
          <a:lstStyle/>
          <a:p>
            <a:r>
              <a:rPr lang="en-US" b="1" dirty="0" smtClean="0">
                <a:latin typeface="Calibri" pitchFamily="34" charset="0"/>
                <a:cs typeface="Calibri" pitchFamily="34" charset="0"/>
              </a:rPr>
              <a:t>Questions:</a:t>
            </a:r>
          </a:p>
          <a:p>
            <a:pPr marL="342900" indent="-342900">
              <a:buFont typeface="+mj-lt"/>
              <a:buAutoNum type="arabicPeriod"/>
            </a:pPr>
            <a:r>
              <a:rPr lang="en-US" dirty="0" smtClean="0">
                <a:latin typeface="Calibri" pitchFamily="34" charset="0"/>
                <a:cs typeface="Calibri" pitchFamily="34" charset="0"/>
              </a:rPr>
              <a:t>What is meant by “soft prices” in the natural gas market? Assuming output by gas producers remained constant, what must have changed to cause the soft prices?</a:t>
            </a:r>
          </a:p>
          <a:p>
            <a:pPr marL="342900" indent="-342900">
              <a:buFont typeface="+mj-lt"/>
              <a:buAutoNum type="arabicPeriod"/>
            </a:pPr>
            <a:r>
              <a:rPr lang="en-US" dirty="0" smtClean="0">
                <a:latin typeface="Calibri" pitchFamily="34" charset="0"/>
                <a:cs typeface="Calibri" pitchFamily="34" charset="0"/>
              </a:rPr>
              <a:t>How have firms responded to soft prices? Does the reaction of the gas companies support the law of supply? Explain</a:t>
            </a:r>
          </a:p>
          <a:p>
            <a:pPr marL="342900" indent="-342900">
              <a:buFont typeface="+mj-lt"/>
              <a:buAutoNum type="arabicPeriod"/>
            </a:pPr>
            <a:r>
              <a:rPr lang="en-US" dirty="0" smtClean="0">
                <a:latin typeface="Calibri" pitchFamily="34" charset="0"/>
                <a:cs typeface="Calibri" pitchFamily="34" charset="0"/>
              </a:rPr>
              <a:t>In the next month, what will happen to supply of natural gas?</a:t>
            </a:r>
          </a:p>
          <a:p>
            <a:pPr marL="342900" indent="-342900">
              <a:buFont typeface="+mj-lt"/>
              <a:buAutoNum type="arabicPeriod"/>
            </a:pPr>
            <a:r>
              <a:rPr lang="en-US" dirty="0" smtClean="0">
                <a:latin typeface="Calibri" pitchFamily="34" charset="0"/>
                <a:cs typeface="Calibri" pitchFamily="34" charset="0"/>
              </a:rPr>
              <a:t>What may happen in the natural gas market  if firms reduce capital spending in the next two years?</a:t>
            </a:r>
            <a:endParaRPr lang="en-US" dirty="0">
              <a:latin typeface="Calibri" pitchFamily="34" charset="0"/>
              <a:cs typeface="Calibri" pitchFamily="34" charset="0"/>
            </a:endParaRPr>
          </a:p>
        </p:txBody>
      </p:sp>
      <p:grpSp>
        <p:nvGrpSpPr>
          <p:cNvPr id="33" name="Group 32"/>
          <p:cNvGrpSpPr/>
          <p:nvPr/>
        </p:nvGrpSpPr>
        <p:grpSpPr>
          <a:xfrm>
            <a:off x="0" y="0"/>
            <a:ext cx="9144000" cy="697260"/>
            <a:chOff x="0" y="0"/>
            <a:chExt cx="9144000" cy="836712"/>
          </a:xfrm>
        </p:grpSpPr>
        <p:sp>
          <p:nvSpPr>
            <p:cNvPr id="35" name="Rectangle 3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37"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38" name="Rectangle 37"/>
          <p:cNvSpPr/>
          <p:nvPr/>
        </p:nvSpPr>
        <p:spPr>
          <a:xfrm>
            <a:off x="5943600" y="114300"/>
            <a:ext cx="1727009" cy="523220"/>
          </a:xfrm>
          <a:prstGeom prst="rect">
            <a:avLst/>
          </a:prstGeom>
        </p:spPr>
        <p:txBody>
          <a:bodyPr wrap="square">
            <a:spAutoFit/>
          </a:bodyPr>
          <a:lstStyle/>
          <a:p>
            <a:pPr algn="ctr"/>
            <a:r>
              <a:rPr lang="en-US" sz="1400" i="1" dirty="0" smtClean="0">
                <a:latin typeface="Lucida Sans - 22"/>
              </a:rPr>
              <a:t>Market Equilibrium Practice</a:t>
            </a:r>
            <a:endParaRPr lang="en-US" sz="1400" i="1" dirty="0">
              <a:latin typeface="Lucida Sans - 18"/>
            </a:endParaRPr>
          </a:p>
        </p:txBody>
      </p:sp>
      <p:sp>
        <p:nvSpPr>
          <p:cNvPr id="39" name="TextBox 38"/>
          <p:cNvSpPr txBox="1"/>
          <p:nvPr/>
        </p:nvSpPr>
        <p:spPr>
          <a:xfrm>
            <a:off x="0" y="723900"/>
            <a:ext cx="9144000" cy="738664"/>
          </a:xfrm>
          <a:prstGeom prst="rect">
            <a:avLst/>
          </a:prstGeom>
          <a:noFill/>
        </p:spPr>
        <p:txBody>
          <a:bodyPr wrap="square" rtlCol="0">
            <a:spAutoFit/>
          </a:bodyPr>
          <a:lstStyle/>
          <a:p>
            <a:r>
              <a:rPr lang="en-US" sz="2400" dirty="0" smtClean="0">
                <a:solidFill>
                  <a:srgbClr val="FF0000"/>
                </a:solidFill>
              </a:rPr>
              <a:t>Market Equilibrium Practice Questions</a:t>
            </a:r>
          </a:p>
          <a:p>
            <a:r>
              <a:rPr lang="en-US" dirty="0" smtClean="0"/>
              <a:t>Read the excerpt from a news article and answer the questions that follow.</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1470289"/>
            <a:ext cx="9144000" cy="4093428"/>
          </a:xfrm>
          <a:prstGeom prst="rect">
            <a:avLst/>
          </a:prstGeom>
          <a:solidFill>
            <a:schemeClr val="bg1">
              <a:lumMod val="85000"/>
              <a:alpha val="44000"/>
            </a:schemeClr>
          </a:solidFill>
        </p:spPr>
        <p:txBody>
          <a:bodyPr vert="horz" wrap="square" rtlCol="0">
            <a:spAutoFit/>
          </a:bodyPr>
          <a:lstStyle/>
          <a:p>
            <a:pPr marL="342900" indent="-342900">
              <a:buFont typeface="+mj-lt"/>
              <a:buAutoNum type="arabicPeriod"/>
            </a:pPr>
            <a:r>
              <a:rPr lang="en-US" sz="2000" dirty="0" smtClean="0">
                <a:latin typeface="Calibri" pitchFamily="34" charset="0"/>
                <a:cs typeface="Calibri" pitchFamily="34" charset="0"/>
              </a:rPr>
              <a:t> </a:t>
            </a:r>
            <a:r>
              <a:rPr lang="en-US" sz="2000" dirty="0">
                <a:latin typeface="Calibri" pitchFamily="34" charset="0"/>
                <a:cs typeface="Calibri" pitchFamily="34" charset="0"/>
              </a:rPr>
              <a:t>T</a:t>
            </a:r>
            <a:r>
              <a:rPr lang="en-US" sz="2000" dirty="0" smtClean="0">
                <a:latin typeface="Calibri" pitchFamily="34" charset="0"/>
                <a:cs typeface="Calibri" pitchFamily="34" charset="0"/>
              </a:rPr>
              <a:t>he market for bicycles in equilibrium</a:t>
            </a:r>
          </a:p>
          <a:p>
            <a:pPr marL="342900" indent="-342900">
              <a:buFont typeface="+mj-lt"/>
              <a:buAutoNum type="arabicPeriod"/>
            </a:pPr>
            <a:endParaRPr lang="en-US" sz="2000" dirty="0" smtClean="0">
              <a:latin typeface="Calibri" pitchFamily="34" charset="0"/>
              <a:cs typeface="Calibri" pitchFamily="34" charset="0"/>
            </a:endParaRPr>
          </a:p>
          <a:p>
            <a:pPr marL="342900" indent="-342900">
              <a:buFont typeface="+mj-lt"/>
              <a:buAutoNum type="arabicPeriod"/>
            </a:pPr>
            <a:r>
              <a:rPr lang="en-US" sz="2000" dirty="0">
                <a:latin typeface="Calibri" pitchFamily="34" charset="0"/>
                <a:cs typeface="Calibri" pitchFamily="34" charset="0"/>
              </a:rPr>
              <a:t>T</a:t>
            </a:r>
            <a:r>
              <a:rPr lang="en-US" sz="2000" dirty="0" smtClean="0">
                <a:latin typeface="Calibri" pitchFamily="34" charset="0"/>
                <a:cs typeface="Calibri" pitchFamily="34" charset="0"/>
              </a:rPr>
              <a:t>he effect on the market for bicycles of a decrease in the price of motor scooters</a:t>
            </a:r>
          </a:p>
          <a:p>
            <a:pPr marL="342900" indent="-342900">
              <a:buFont typeface="+mj-lt"/>
              <a:buAutoNum type="arabicPeriod"/>
            </a:pPr>
            <a:endParaRPr lang="en-US" sz="2000" dirty="0" smtClean="0">
              <a:latin typeface="Calibri" pitchFamily="34" charset="0"/>
              <a:cs typeface="Calibri" pitchFamily="34" charset="0"/>
            </a:endParaRPr>
          </a:p>
          <a:p>
            <a:pPr marL="342900" indent="-342900">
              <a:buFont typeface="+mj-lt"/>
              <a:buAutoNum type="arabicPeriod"/>
            </a:pPr>
            <a:r>
              <a:rPr lang="en-US" sz="2000" dirty="0" smtClean="0">
                <a:latin typeface="Calibri" pitchFamily="34" charset="0"/>
                <a:cs typeface="Calibri" pitchFamily="34" charset="0"/>
              </a:rPr>
              <a:t>The effect of a decrease in the price of aluminum</a:t>
            </a:r>
          </a:p>
          <a:p>
            <a:pPr marL="342900" indent="-342900">
              <a:buFont typeface="+mj-lt"/>
              <a:buAutoNum type="arabicPeriod"/>
            </a:pPr>
            <a:endParaRPr lang="en-US" sz="2000" dirty="0" smtClean="0">
              <a:latin typeface="Calibri" pitchFamily="34" charset="0"/>
              <a:cs typeface="Calibri" pitchFamily="34" charset="0"/>
            </a:endParaRPr>
          </a:p>
          <a:p>
            <a:pPr marL="342900" indent="-342900">
              <a:buFont typeface="+mj-lt"/>
              <a:buAutoNum type="arabicPeriod"/>
            </a:pPr>
            <a:r>
              <a:rPr lang="en-US" sz="2000" dirty="0">
                <a:latin typeface="Calibri" pitchFamily="34" charset="0"/>
                <a:cs typeface="Calibri" pitchFamily="34" charset="0"/>
              </a:rPr>
              <a:t>T</a:t>
            </a:r>
            <a:r>
              <a:rPr lang="en-US" sz="2000" dirty="0" smtClean="0">
                <a:latin typeface="Calibri" pitchFamily="34" charset="0"/>
                <a:cs typeface="Calibri" pitchFamily="34" charset="0"/>
              </a:rPr>
              <a:t>he effect of a decrease in the price of gasoline.</a:t>
            </a:r>
          </a:p>
          <a:p>
            <a:pPr marL="342900" indent="-342900">
              <a:buFont typeface="+mj-lt"/>
              <a:buAutoNum type="arabicPeriod"/>
            </a:pPr>
            <a:endParaRPr lang="en-US" sz="2000" dirty="0" smtClean="0">
              <a:latin typeface="Calibri" pitchFamily="34" charset="0"/>
              <a:cs typeface="Calibri" pitchFamily="34" charset="0"/>
            </a:endParaRPr>
          </a:p>
          <a:p>
            <a:pPr marL="342900" indent="-342900">
              <a:buFont typeface="+mj-lt"/>
              <a:buAutoNum type="arabicPeriod"/>
            </a:pPr>
            <a:r>
              <a:rPr lang="en-US" sz="2000" dirty="0" smtClean="0">
                <a:latin typeface="Calibri" pitchFamily="34" charset="0"/>
                <a:cs typeface="Calibri" pitchFamily="34" charset="0"/>
              </a:rPr>
              <a:t>The effect of a news report that says that people who ride bikes live longer</a:t>
            </a:r>
          </a:p>
          <a:p>
            <a:pPr marL="342900" indent="-342900">
              <a:buFont typeface="+mj-lt"/>
              <a:buAutoNum type="arabicPeriod"/>
            </a:pPr>
            <a:endParaRPr lang="en-US" sz="2000" dirty="0" smtClean="0">
              <a:latin typeface="Calibri" pitchFamily="34" charset="0"/>
              <a:cs typeface="Calibri" pitchFamily="34" charset="0"/>
            </a:endParaRPr>
          </a:p>
          <a:p>
            <a:pPr marL="342900" indent="-342900">
              <a:buFont typeface="+mj-lt"/>
              <a:buAutoNum type="arabicPeriod"/>
            </a:pPr>
            <a:r>
              <a:rPr lang="en-US" sz="2000" dirty="0" smtClean="0">
                <a:latin typeface="Calibri" pitchFamily="34" charset="0"/>
                <a:cs typeface="Calibri" pitchFamily="34" charset="0"/>
              </a:rPr>
              <a:t>The effect of an increase in households incomes</a:t>
            </a:r>
          </a:p>
          <a:p>
            <a:pPr marL="800100" lvl="1" indent="-342900">
              <a:buFont typeface="+mj-lt"/>
              <a:buAutoNum type="alphaLcParenR"/>
            </a:pPr>
            <a:r>
              <a:rPr lang="en-US" sz="2000" dirty="0" smtClean="0">
                <a:latin typeface="Calibri" pitchFamily="34" charset="0"/>
                <a:cs typeface="Calibri" pitchFamily="34" charset="0"/>
              </a:rPr>
              <a:t>Assuming bicycles are normal goods</a:t>
            </a:r>
          </a:p>
          <a:p>
            <a:pPr marL="800100" lvl="1" indent="-342900">
              <a:buFont typeface="+mj-lt"/>
              <a:buAutoNum type="alphaLcParenR"/>
            </a:pPr>
            <a:r>
              <a:rPr lang="en-US" sz="2000" dirty="0" smtClean="0">
                <a:latin typeface="Calibri" pitchFamily="34" charset="0"/>
                <a:cs typeface="Calibri" pitchFamily="34" charset="0"/>
              </a:rPr>
              <a:t>Assuming bicycles are inferior goods</a:t>
            </a:r>
            <a:endParaRPr lang="en-US" sz="2000" dirty="0">
              <a:latin typeface="Calibri" pitchFamily="34" charset="0"/>
              <a:cs typeface="Calibri" pitchFamily="34" charset="0"/>
            </a:endParaRPr>
          </a:p>
        </p:txBody>
      </p:sp>
      <p:sp>
        <p:nvSpPr>
          <p:cNvPr id="9" name="TextBox 8"/>
          <p:cNvSpPr txBox="1"/>
          <p:nvPr/>
        </p:nvSpPr>
        <p:spPr>
          <a:xfrm>
            <a:off x="9918700" y="4974167"/>
            <a:ext cx="304800" cy="415498"/>
          </a:xfrm>
          <a:prstGeom prst="rect">
            <a:avLst/>
          </a:prstGeom>
          <a:noFill/>
        </p:spPr>
        <p:txBody>
          <a:bodyPr vert="horz" rtlCol="0">
            <a:spAutoFit/>
          </a:bodyPr>
          <a:lstStyle/>
          <a:p>
            <a:r>
              <a:rPr lang="en-US" sz="2100" dirty="0" smtClean="0">
                <a:solidFill>
                  <a:srgbClr val="000000"/>
                </a:solidFill>
                <a:latin typeface="Lucida Sans - 20"/>
              </a:rPr>
              <a:t>`</a:t>
            </a:r>
            <a:endParaRPr lang="en-US" sz="2100" dirty="0">
              <a:solidFill>
                <a:srgbClr val="000000"/>
              </a:solidFill>
              <a:latin typeface="Lucida Sans - 20"/>
            </a:endParaRPr>
          </a:p>
        </p:txBody>
      </p:sp>
      <p:grpSp>
        <p:nvGrpSpPr>
          <p:cNvPr id="14" name="Group 13"/>
          <p:cNvGrpSpPr/>
          <p:nvPr/>
        </p:nvGrpSpPr>
        <p:grpSpPr>
          <a:xfrm>
            <a:off x="0" y="0"/>
            <a:ext cx="9144000" cy="697260"/>
            <a:chOff x="0" y="0"/>
            <a:chExt cx="9144000" cy="836712"/>
          </a:xfrm>
        </p:grpSpPr>
        <p:sp>
          <p:nvSpPr>
            <p:cNvPr id="15" name="Rectangle 1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1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9" name="TextBox 18"/>
          <p:cNvSpPr txBox="1"/>
          <p:nvPr/>
        </p:nvSpPr>
        <p:spPr>
          <a:xfrm>
            <a:off x="0" y="723900"/>
            <a:ext cx="9144000" cy="738664"/>
          </a:xfrm>
          <a:prstGeom prst="rect">
            <a:avLst/>
          </a:prstGeom>
          <a:noFill/>
        </p:spPr>
        <p:txBody>
          <a:bodyPr wrap="square" rtlCol="0">
            <a:spAutoFit/>
          </a:bodyPr>
          <a:lstStyle/>
          <a:p>
            <a:r>
              <a:rPr lang="en-US" sz="2400" dirty="0" smtClean="0">
                <a:solidFill>
                  <a:srgbClr val="FF0000"/>
                </a:solidFill>
              </a:rPr>
              <a:t>Market Equilibrium Practice Questions</a:t>
            </a:r>
          </a:p>
          <a:p>
            <a:r>
              <a:rPr lang="en-US" dirty="0" smtClean="0"/>
              <a:t>Using correctly labeled diagrams, illustrate each of the following scenarios.</a:t>
            </a:r>
          </a:p>
        </p:txBody>
      </p:sp>
      <p:sp>
        <p:nvSpPr>
          <p:cNvPr id="20" name="Rectangle 19"/>
          <p:cNvSpPr/>
          <p:nvPr/>
        </p:nvSpPr>
        <p:spPr>
          <a:xfrm>
            <a:off x="5943600" y="114300"/>
            <a:ext cx="1727009" cy="523220"/>
          </a:xfrm>
          <a:prstGeom prst="rect">
            <a:avLst/>
          </a:prstGeom>
        </p:spPr>
        <p:txBody>
          <a:bodyPr wrap="square">
            <a:spAutoFit/>
          </a:bodyPr>
          <a:lstStyle/>
          <a:p>
            <a:pPr algn="ctr"/>
            <a:r>
              <a:rPr lang="en-US" sz="1400" i="1" dirty="0" smtClean="0">
                <a:latin typeface="Lucida Sans - 22"/>
              </a:rPr>
              <a:t>Market Equilibrium Practice</a:t>
            </a:r>
            <a:endParaRPr lang="en-US" sz="1400" i="1" dirty="0">
              <a:latin typeface="Lucida Sans - 18"/>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0" y="0"/>
            <a:ext cx="9144000" cy="697260"/>
            <a:chOff x="0" y="0"/>
            <a:chExt cx="9144000" cy="836712"/>
          </a:xfrm>
        </p:grpSpPr>
        <p:sp>
          <p:nvSpPr>
            <p:cNvPr id="33" name="Rectangle 32"/>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35"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36" name="Rectangle 35"/>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Demand Curves</a:t>
            </a:r>
            <a:endParaRPr lang="en-US" sz="1400" i="1" dirty="0">
              <a:latin typeface="Lucida Sans - 18"/>
            </a:endParaRPr>
          </a:p>
        </p:txBody>
      </p:sp>
      <p:sp>
        <p:nvSpPr>
          <p:cNvPr id="37" name="TextBox 36"/>
          <p:cNvSpPr txBox="1"/>
          <p:nvPr/>
        </p:nvSpPr>
        <p:spPr>
          <a:xfrm>
            <a:off x="0" y="723900"/>
            <a:ext cx="8516296" cy="1015663"/>
          </a:xfrm>
          <a:prstGeom prst="rect">
            <a:avLst/>
          </a:prstGeom>
          <a:noFill/>
        </p:spPr>
        <p:txBody>
          <a:bodyPr wrap="square" rtlCol="0">
            <a:spAutoFit/>
          </a:bodyPr>
          <a:lstStyle/>
          <a:p>
            <a:r>
              <a:rPr lang="en-US" sz="2400" dirty="0" smtClean="0">
                <a:solidFill>
                  <a:srgbClr val="FF0000"/>
                </a:solidFill>
              </a:rPr>
              <a:t>From the Demand table to the Demand curve</a:t>
            </a:r>
          </a:p>
          <a:p>
            <a:r>
              <a:rPr lang="en-US" dirty="0" smtClean="0"/>
              <a:t>The data you recorded on your own demand and the demand of three of your classmates is in what we call </a:t>
            </a:r>
            <a:r>
              <a:rPr lang="en-US" b="1" i="1" dirty="0" smtClean="0"/>
              <a:t>a demand schedule. </a:t>
            </a:r>
            <a:r>
              <a:rPr lang="en-US" dirty="0" smtClean="0"/>
              <a:t>But this data can also be plotted </a:t>
            </a:r>
            <a:r>
              <a:rPr lang="en-US" dirty="0" err="1" smtClean="0"/>
              <a:t>graphicall</a:t>
            </a:r>
            <a:r>
              <a:rPr lang="en-US" dirty="0" smtClean="0"/>
              <a:t>.</a:t>
            </a:r>
          </a:p>
        </p:txBody>
      </p:sp>
      <p:sp>
        <p:nvSpPr>
          <p:cNvPr id="3" name="Rectangle 2"/>
          <p:cNvSpPr/>
          <p:nvPr/>
        </p:nvSpPr>
        <p:spPr>
          <a:xfrm>
            <a:off x="76199" y="1714500"/>
            <a:ext cx="4650551" cy="3970318"/>
          </a:xfrm>
          <a:prstGeom prst="rect">
            <a:avLst/>
          </a:prstGeom>
        </p:spPr>
        <p:txBody>
          <a:bodyPr wrap="square">
            <a:spAutoFit/>
          </a:bodyPr>
          <a:lstStyle/>
          <a:p>
            <a:r>
              <a:rPr lang="en-US" b="1" dirty="0">
                <a:solidFill>
                  <a:srgbClr val="0000FF"/>
                </a:solidFill>
              </a:rPr>
              <a:t>Drawing a demand curve:</a:t>
            </a:r>
          </a:p>
          <a:p>
            <a:pPr marL="285750" indent="-285750">
              <a:buFont typeface="Arial" pitchFamily="34" charset="0"/>
              <a:buChar char="•"/>
            </a:pPr>
            <a:r>
              <a:rPr lang="en-US" dirty="0"/>
              <a:t>First draw an x and y axis</a:t>
            </a:r>
          </a:p>
          <a:p>
            <a:pPr marL="285750" indent="-285750">
              <a:buFont typeface="Arial" pitchFamily="34" charset="0"/>
              <a:buChar char="•"/>
            </a:pPr>
            <a:r>
              <a:rPr lang="en-US" dirty="0"/>
              <a:t>Label the y-axis ‘P’ for price</a:t>
            </a:r>
          </a:p>
          <a:p>
            <a:pPr marL="285750" indent="-285750">
              <a:buFont typeface="Arial" pitchFamily="34" charset="0"/>
              <a:buChar char="•"/>
            </a:pPr>
            <a:r>
              <a:rPr lang="en-US" dirty="0"/>
              <a:t>Label the x-axis ‘Q’ for quantity</a:t>
            </a:r>
          </a:p>
          <a:p>
            <a:pPr marL="285750" indent="-285750">
              <a:buFont typeface="Arial" pitchFamily="34" charset="0"/>
              <a:buChar char="•"/>
            </a:pPr>
            <a:r>
              <a:rPr lang="en-US" dirty="0"/>
              <a:t>Include the prices from $1 to $5</a:t>
            </a:r>
          </a:p>
          <a:p>
            <a:pPr marL="285750" indent="-285750">
              <a:buFont typeface="Arial" pitchFamily="34" charset="0"/>
              <a:buChar char="•"/>
            </a:pPr>
            <a:r>
              <a:rPr lang="en-US" dirty="0"/>
              <a:t>Include the appropriate quantities out to the highest total demand from your </a:t>
            </a:r>
            <a:r>
              <a:rPr lang="en-US" dirty="0" smtClean="0"/>
              <a:t>market</a:t>
            </a:r>
          </a:p>
          <a:p>
            <a:pPr marL="285750" indent="-285750">
              <a:buFont typeface="Arial" pitchFamily="34" charset="0"/>
              <a:buChar char="•"/>
            </a:pPr>
            <a:r>
              <a:rPr lang="en-US" dirty="0" smtClean="0"/>
              <a:t>Give your graph a title</a:t>
            </a:r>
            <a:endParaRPr lang="en-US" dirty="0"/>
          </a:p>
          <a:p>
            <a:r>
              <a:rPr lang="en-US" i="1" dirty="0" smtClean="0">
                <a:solidFill>
                  <a:srgbClr val="FF0000"/>
                </a:solidFill>
              </a:rPr>
              <a:t>Next, plot the total quantities demanded in your market at the various prices on your graph. </a:t>
            </a:r>
          </a:p>
          <a:p>
            <a:pPr marL="342900" indent="-342900">
              <a:buFont typeface="+mj-lt"/>
              <a:buAutoNum type="arabicPeriod"/>
            </a:pPr>
            <a:r>
              <a:rPr lang="en-US" i="1" dirty="0" smtClean="0"/>
              <a:t>What relationship do you observe between quantity and price?</a:t>
            </a:r>
          </a:p>
          <a:p>
            <a:pPr marL="342900" indent="-342900">
              <a:buFont typeface="+mj-lt"/>
              <a:buAutoNum type="arabicPeriod"/>
            </a:pPr>
            <a:r>
              <a:rPr lang="en-US" i="1" dirty="0" smtClean="0"/>
              <a:t>Try to explain this relationship to your classmates</a:t>
            </a:r>
            <a:endParaRPr lang="en-US" i="1" dirty="0"/>
          </a:p>
        </p:txBody>
      </p:sp>
      <p:grpSp>
        <p:nvGrpSpPr>
          <p:cNvPr id="38" name="Group 37"/>
          <p:cNvGrpSpPr/>
          <p:nvPr/>
        </p:nvGrpSpPr>
        <p:grpSpPr>
          <a:xfrm>
            <a:off x="4131206" y="1862307"/>
            <a:ext cx="4631794" cy="3585993"/>
            <a:chOff x="-60847" y="2144150"/>
            <a:chExt cx="5638178" cy="5238177"/>
          </a:xfrm>
        </p:grpSpPr>
        <p:cxnSp>
          <p:nvCxnSpPr>
            <p:cNvPr id="39" name="Straight Connector 38"/>
            <p:cNvCxnSpPr/>
            <p:nvPr/>
          </p:nvCxnSpPr>
          <p:spPr>
            <a:xfrm>
              <a:off x="992250" y="2348483"/>
              <a:ext cx="0" cy="394639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966597" y="6294882"/>
              <a:ext cx="461073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0847" y="2273299"/>
              <a:ext cx="863600" cy="517016"/>
            </a:xfrm>
            <a:prstGeom prst="rect">
              <a:avLst/>
            </a:prstGeom>
            <a:noFill/>
          </p:spPr>
          <p:txBody>
            <a:bodyPr vert="horz" rtlCol="0">
              <a:spAutoFit/>
            </a:bodyPr>
            <a:lstStyle/>
            <a:p>
              <a:r>
                <a:rPr lang="en-US" sz="1700" dirty="0" smtClean="0"/>
                <a:t>Price</a:t>
              </a:r>
              <a:endParaRPr lang="en-US" sz="1700" dirty="0"/>
            </a:p>
          </p:txBody>
        </p:sp>
        <p:sp>
          <p:nvSpPr>
            <p:cNvPr id="42" name="TextBox 41"/>
            <p:cNvSpPr txBox="1"/>
            <p:nvPr/>
          </p:nvSpPr>
          <p:spPr>
            <a:xfrm>
              <a:off x="2617857" y="6842832"/>
              <a:ext cx="1742552" cy="539495"/>
            </a:xfrm>
            <a:prstGeom prst="rect">
              <a:avLst/>
            </a:prstGeom>
            <a:noFill/>
          </p:spPr>
          <p:txBody>
            <a:bodyPr vert="horz" wrap="square" rtlCol="0">
              <a:spAutoFit/>
            </a:bodyPr>
            <a:lstStyle/>
            <a:p>
              <a:r>
                <a:rPr lang="en-US" dirty="0" smtClean="0"/>
                <a:t>Quantity</a:t>
              </a:r>
              <a:endParaRPr lang="en-US" dirty="0"/>
            </a:p>
          </p:txBody>
        </p:sp>
        <p:sp>
          <p:nvSpPr>
            <p:cNvPr id="43" name="TextBox 42"/>
            <p:cNvSpPr txBox="1"/>
            <p:nvPr/>
          </p:nvSpPr>
          <p:spPr>
            <a:xfrm>
              <a:off x="588449" y="2661904"/>
              <a:ext cx="376750" cy="3439282"/>
            </a:xfrm>
            <a:prstGeom prst="rect">
              <a:avLst/>
            </a:prstGeom>
            <a:noFill/>
          </p:spPr>
          <p:txBody>
            <a:bodyPr vert="horz" wrap="square" rtlCol="0">
              <a:spAutoFit/>
            </a:bodyPr>
            <a:lstStyle/>
            <a:p>
              <a:pPr algn="r"/>
              <a:r>
                <a:rPr lang="en-US" sz="1050" dirty="0" smtClean="0">
                  <a:solidFill>
                    <a:srgbClr val="000000"/>
                  </a:solidFill>
                </a:rPr>
                <a:t>5</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4</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3</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 2</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 1</a:t>
              </a:r>
            </a:p>
            <a:p>
              <a:pPr algn="r"/>
              <a:r>
                <a:rPr lang="en-US" sz="1050" dirty="0" smtClean="0">
                  <a:solidFill>
                    <a:srgbClr val="000000"/>
                  </a:solidFill>
                </a:rPr>
                <a:t> </a:t>
              </a:r>
              <a:endParaRPr lang="en-US" sz="1050" dirty="0">
                <a:solidFill>
                  <a:srgbClr val="000000"/>
                </a:solidFill>
              </a:endParaRPr>
            </a:p>
          </p:txBody>
        </p:sp>
        <p:grpSp>
          <p:nvGrpSpPr>
            <p:cNvPr id="44" name="Group 8"/>
            <p:cNvGrpSpPr/>
            <p:nvPr/>
          </p:nvGrpSpPr>
          <p:grpSpPr>
            <a:xfrm>
              <a:off x="979169" y="5847079"/>
              <a:ext cx="26671" cy="255272"/>
              <a:chOff x="979169" y="5847079"/>
              <a:chExt cx="26671" cy="255272"/>
            </a:xfrm>
          </p:grpSpPr>
          <p:sp>
            <p:nvSpPr>
              <p:cNvPr id="68" name="Freeform 67"/>
              <p:cNvSpPr/>
              <p:nvPr/>
            </p:nvSpPr>
            <p:spPr>
              <a:xfrm>
                <a:off x="979169" y="60896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Freeform 7"/>
              <p:cNvSpPr/>
              <p:nvPr/>
            </p:nvSpPr>
            <p:spPr>
              <a:xfrm>
                <a:off x="993139" y="5847079"/>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5" name="Freeform 44"/>
            <p:cNvSpPr/>
            <p:nvPr/>
          </p:nvSpPr>
          <p:spPr>
            <a:xfrm>
              <a:off x="993139" y="5386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993139" y="4679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993139" y="397510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993139" y="3282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993139" y="2592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TextBox 61"/>
            <p:cNvSpPr txBox="1"/>
            <p:nvPr/>
          </p:nvSpPr>
          <p:spPr>
            <a:xfrm>
              <a:off x="1231900" y="6337300"/>
              <a:ext cx="685799" cy="449580"/>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1</a:t>
              </a:r>
              <a:endParaRPr lang="en-US" sz="1400" baseline="-25000" dirty="0">
                <a:solidFill>
                  <a:srgbClr val="000000"/>
                </a:solidFill>
              </a:endParaRPr>
            </a:p>
          </p:txBody>
        </p:sp>
        <p:sp>
          <p:nvSpPr>
            <p:cNvPr id="63" name="TextBox 62"/>
            <p:cNvSpPr txBox="1"/>
            <p:nvPr/>
          </p:nvSpPr>
          <p:spPr>
            <a:xfrm>
              <a:off x="2082800" y="6362701"/>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2</a:t>
              </a:r>
              <a:endParaRPr lang="en-US" sz="1400" baseline="-25000">
                <a:solidFill>
                  <a:srgbClr val="000000"/>
                </a:solidFill>
              </a:endParaRPr>
            </a:p>
          </p:txBody>
        </p:sp>
        <p:sp>
          <p:nvSpPr>
            <p:cNvPr id="64" name="TextBox 63"/>
            <p:cNvSpPr txBox="1"/>
            <p:nvPr/>
          </p:nvSpPr>
          <p:spPr>
            <a:xfrm>
              <a:off x="2857500" y="6362701"/>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3</a:t>
              </a:r>
              <a:endParaRPr lang="en-US" sz="1400" baseline="-25000">
                <a:solidFill>
                  <a:srgbClr val="000000"/>
                </a:solidFill>
              </a:endParaRPr>
            </a:p>
          </p:txBody>
        </p:sp>
        <p:sp>
          <p:nvSpPr>
            <p:cNvPr id="65" name="TextBox 64"/>
            <p:cNvSpPr txBox="1"/>
            <p:nvPr/>
          </p:nvSpPr>
          <p:spPr>
            <a:xfrm>
              <a:off x="3657601" y="6362701"/>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4</a:t>
              </a:r>
              <a:endParaRPr lang="en-US" sz="1400" baseline="-25000">
                <a:solidFill>
                  <a:srgbClr val="000000"/>
                </a:solidFill>
              </a:endParaRPr>
            </a:p>
          </p:txBody>
        </p:sp>
        <p:sp>
          <p:nvSpPr>
            <p:cNvPr id="66" name="TextBox 65"/>
            <p:cNvSpPr txBox="1"/>
            <p:nvPr/>
          </p:nvSpPr>
          <p:spPr>
            <a:xfrm>
              <a:off x="4445000" y="6337300"/>
              <a:ext cx="685799" cy="449580"/>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5</a:t>
              </a:r>
              <a:endParaRPr lang="en-US" sz="1400" baseline="-25000" dirty="0">
                <a:solidFill>
                  <a:srgbClr val="000000"/>
                </a:solidFill>
              </a:endParaRPr>
            </a:p>
          </p:txBody>
        </p:sp>
        <p:sp>
          <p:nvSpPr>
            <p:cNvPr id="67" name="TextBox 66"/>
            <p:cNvSpPr txBox="1"/>
            <p:nvPr/>
          </p:nvSpPr>
          <p:spPr>
            <a:xfrm>
              <a:off x="1917700" y="2144150"/>
              <a:ext cx="2278279" cy="494537"/>
            </a:xfrm>
            <a:prstGeom prst="rect">
              <a:avLst/>
            </a:prstGeom>
            <a:noFill/>
          </p:spPr>
          <p:txBody>
            <a:bodyPr vert="horz" wrap="square" rtlCol="0">
              <a:spAutoFit/>
            </a:bodyPr>
            <a:lstStyle/>
            <a:p>
              <a:r>
                <a:rPr lang="en-US" sz="1600" b="1" dirty="0" smtClean="0">
                  <a:solidFill>
                    <a:srgbClr val="FF6820"/>
                  </a:solidFill>
                </a:rPr>
                <a:t>Candy Market</a:t>
              </a:r>
              <a:endParaRPr lang="en-US" sz="1600" b="1" dirty="0">
                <a:solidFill>
                  <a:srgbClr val="FF6820"/>
                </a:solidFill>
              </a:endParaRPr>
            </a:p>
          </p:txBody>
        </p:sp>
      </p:gr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4991100"/>
            <a:ext cx="5715000" cy="646331"/>
          </a:xfrm>
          <a:prstGeom prst="rect">
            <a:avLst/>
          </a:prstGeom>
        </p:spPr>
        <p:txBody>
          <a:bodyPr wrap="square">
            <a:spAutoFit/>
          </a:bodyPr>
          <a:lstStyle/>
          <a:p>
            <a:pPr algn="ctr" fontAlgn="base"/>
            <a:r>
              <a:rPr lang="en-US" b="1" cap="all" dirty="0">
                <a:hlinkClick r:id="rId3" tooltip="A supply and demand paradox – Why is the Chevy Volt twice the price of the Chevy Cruze?"/>
              </a:rPr>
              <a:t>A SUPPLY AND DEMAND PARADOX – WHY IS THE CHEVY VOLT TWICE THE PRICE OF THE CHEVY CRUZE?</a:t>
            </a:r>
            <a:endParaRPr lang="en-US" b="1" cap="all" dirty="0"/>
          </a:p>
        </p:txBody>
      </p:sp>
      <p:grpSp>
        <p:nvGrpSpPr>
          <p:cNvPr id="3" name="Group 2"/>
          <p:cNvGrpSpPr/>
          <p:nvPr/>
        </p:nvGrpSpPr>
        <p:grpSpPr>
          <a:xfrm>
            <a:off x="0" y="0"/>
            <a:ext cx="9144000" cy="697260"/>
            <a:chOff x="0" y="0"/>
            <a:chExt cx="9144000" cy="836712"/>
          </a:xfrm>
        </p:grpSpPr>
        <p:sp>
          <p:nvSpPr>
            <p:cNvPr id="4" name="Rectangle 3"/>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6" name="Content Placeholder 28" descr="WW badge.jpg"/>
            <p:cNvPicPr>
              <a:picLocks noChangeAspect="1"/>
            </p:cNvPicPr>
            <p:nvPr/>
          </p:nvPicPr>
          <p:blipFill>
            <a:blip r:embed="rId4"/>
            <a:stretch>
              <a:fillRect/>
            </a:stretch>
          </p:blipFill>
          <p:spPr>
            <a:xfrm>
              <a:off x="7740352" y="116632"/>
              <a:ext cx="1192088" cy="524519"/>
            </a:xfrm>
            <a:prstGeom prst="rect">
              <a:avLst/>
            </a:prstGeom>
          </p:spPr>
        </p:pic>
      </p:grpSp>
      <p:sp>
        <p:nvSpPr>
          <p:cNvPr id="7" name="Rectangle 6"/>
          <p:cNvSpPr/>
          <p:nvPr/>
        </p:nvSpPr>
        <p:spPr>
          <a:xfrm>
            <a:off x="5943600" y="114300"/>
            <a:ext cx="1727009" cy="523220"/>
          </a:xfrm>
          <a:prstGeom prst="rect">
            <a:avLst/>
          </a:prstGeom>
        </p:spPr>
        <p:txBody>
          <a:bodyPr wrap="square">
            <a:spAutoFit/>
          </a:bodyPr>
          <a:lstStyle/>
          <a:p>
            <a:pPr algn="ctr"/>
            <a:r>
              <a:rPr lang="en-US" sz="1400" i="1" dirty="0" smtClean="0">
                <a:latin typeface="Lucida Sans - 22"/>
              </a:rPr>
              <a:t>Market Equilibrium Practice</a:t>
            </a:r>
            <a:endParaRPr lang="en-US" sz="1400" i="1" dirty="0">
              <a:latin typeface="Lucida Sans - 18"/>
            </a:endParaRPr>
          </a:p>
        </p:txBody>
      </p:sp>
      <p:pic>
        <p:nvPicPr>
          <p:cNvPr id="8" name="CA_OvTZrWzA?version=3&amp;hl=en_US&amp;rel=0"/>
          <p:cNvPicPr>
            <a:picLocks noRot="1" noChangeAspect="1"/>
          </p:cNvPicPr>
          <p:nvPr>
            <a:quickTimeFile r:link="rId1"/>
          </p:nvPr>
        </p:nvPicPr>
        <p:blipFill>
          <a:blip r:embed="rId5"/>
          <a:stretch>
            <a:fillRect/>
          </a:stretch>
        </p:blipFill>
        <p:spPr>
          <a:xfrm>
            <a:off x="0" y="726454"/>
            <a:ext cx="9144000" cy="4114800"/>
          </a:xfrm>
          <a:prstGeom prst="rect">
            <a:avLst/>
          </a:prstGeom>
        </p:spPr>
      </p:pic>
    </p:spTree>
    <p:extLst>
      <p:ext uri="{BB962C8B-B14F-4D97-AF65-F5344CB8AC3E}">
        <p14:creationId xmlns:p14="http://schemas.microsoft.com/office/powerpoint/2010/main" val="32329612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0" y="0"/>
            <a:ext cx="9144000" cy="697260"/>
            <a:chOff x="0" y="0"/>
            <a:chExt cx="9144000" cy="836712"/>
          </a:xfrm>
        </p:grpSpPr>
        <p:sp>
          <p:nvSpPr>
            <p:cNvPr id="46" name="Rectangle 4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48"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49" name="Rectangle 48"/>
          <p:cNvSpPr/>
          <p:nvPr/>
        </p:nvSpPr>
        <p:spPr>
          <a:xfrm>
            <a:off x="6121591" y="190500"/>
            <a:ext cx="1727009" cy="307777"/>
          </a:xfrm>
          <a:prstGeom prst="rect">
            <a:avLst/>
          </a:prstGeom>
        </p:spPr>
        <p:txBody>
          <a:bodyPr wrap="square">
            <a:spAutoFit/>
          </a:bodyPr>
          <a:lstStyle/>
          <a:p>
            <a:pPr algn="ctr"/>
            <a:r>
              <a:rPr lang="en-US" sz="1400" i="1" dirty="0" smtClean="0">
                <a:latin typeface="Lucida Sans - 22"/>
              </a:rPr>
              <a:t>Demand Curves</a:t>
            </a:r>
            <a:endParaRPr lang="en-US" sz="1400" i="1" dirty="0">
              <a:latin typeface="Lucida Sans - 18"/>
            </a:endParaRPr>
          </a:p>
        </p:txBody>
      </p:sp>
      <p:sp>
        <p:nvSpPr>
          <p:cNvPr id="50" name="TextBox 49"/>
          <p:cNvSpPr txBox="1"/>
          <p:nvPr/>
        </p:nvSpPr>
        <p:spPr>
          <a:xfrm>
            <a:off x="0" y="723900"/>
            <a:ext cx="8516296" cy="1846659"/>
          </a:xfrm>
          <a:prstGeom prst="rect">
            <a:avLst/>
          </a:prstGeom>
          <a:noFill/>
        </p:spPr>
        <p:txBody>
          <a:bodyPr wrap="square" rtlCol="0">
            <a:spAutoFit/>
          </a:bodyPr>
          <a:lstStyle/>
          <a:p>
            <a:r>
              <a:rPr lang="en-US" sz="2400" dirty="0" smtClean="0">
                <a:solidFill>
                  <a:srgbClr val="FF0000"/>
                </a:solidFill>
              </a:rPr>
              <a:t>The Demand Curve</a:t>
            </a:r>
          </a:p>
          <a:p>
            <a:r>
              <a:rPr lang="en-US" dirty="0" smtClean="0"/>
              <a:t>The chances are, the points from your demand schedule formed a scatter plot, demonstrating the following:</a:t>
            </a:r>
          </a:p>
          <a:p>
            <a:pPr marL="285750" indent="-285750">
              <a:buFont typeface="Arial" pitchFamily="34" charset="0"/>
              <a:buChar char="•"/>
            </a:pPr>
            <a:r>
              <a:rPr lang="en-US" sz="1600" dirty="0" smtClean="0"/>
              <a:t>At higher prices, a smaller quantity of candy is demanded</a:t>
            </a:r>
          </a:p>
          <a:p>
            <a:pPr marL="285750" indent="-285750">
              <a:buFont typeface="Arial" pitchFamily="34" charset="0"/>
              <a:buChar char="•"/>
            </a:pPr>
            <a:r>
              <a:rPr lang="en-US" sz="1600" dirty="0" smtClean="0"/>
              <a:t>At lower prices, a greater quantity of candy is demanded</a:t>
            </a:r>
          </a:p>
          <a:p>
            <a:r>
              <a:rPr lang="en-US" dirty="0" smtClean="0"/>
              <a:t> </a:t>
            </a:r>
          </a:p>
        </p:txBody>
      </p:sp>
      <p:sp>
        <p:nvSpPr>
          <p:cNvPr id="40" name="TextBox 39"/>
          <p:cNvSpPr txBox="1"/>
          <p:nvPr/>
        </p:nvSpPr>
        <p:spPr>
          <a:xfrm>
            <a:off x="4889595" y="3549040"/>
            <a:ext cx="4191000" cy="1754326"/>
          </a:xfrm>
          <a:prstGeom prst="rect">
            <a:avLst/>
          </a:prstGeom>
          <a:noFill/>
        </p:spPr>
        <p:txBody>
          <a:bodyPr wrap="square" rtlCol="0">
            <a:spAutoFit/>
          </a:bodyPr>
          <a:lstStyle/>
          <a:p>
            <a:pPr algn="ctr"/>
            <a:r>
              <a:rPr lang="en-US" b="1" u="sng" dirty="0" smtClean="0">
                <a:solidFill>
                  <a:srgbClr val="FF0000"/>
                </a:solidFill>
              </a:rPr>
              <a:t>The Law of Demand: </a:t>
            </a:r>
          </a:p>
          <a:p>
            <a:pPr algn="ctr"/>
            <a:r>
              <a:rPr lang="en-US" dirty="0" smtClean="0"/>
              <a:t>Your demand curve should demonstrate the law of demand, which states that </a:t>
            </a:r>
            <a:r>
              <a:rPr lang="en-US" i="1" dirty="0" smtClean="0"/>
              <a:t>ceteris paribus (all else equal), there is an inverse relationship between a good’s price and the quantity demanded by consumers</a:t>
            </a:r>
            <a:endParaRPr lang="en-US" dirty="0"/>
          </a:p>
        </p:txBody>
      </p:sp>
      <p:grpSp>
        <p:nvGrpSpPr>
          <p:cNvPr id="2" name="Group 1"/>
          <p:cNvGrpSpPr/>
          <p:nvPr/>
        </p:nvGrpSpPr>
        <p:grpSpPr>
          <a:xfrm>
            <a:off x="94957" y="2254975"/>
            <a:ext cx="4707209" cy="3498125"/>
            <a:chOff x="94957" y="2254975"/>
            <a:chExt cx="4707209" cy="3498125"/>
          </a:xfrm>
        </p:grpSpPr>
        <p:grpSp>
          <p:nvGrpSpPr>
            <p:cNvPr id="51" name="Group 50"/>
            <p:cNvGrpSpPr/>
            <p:nvPr/>
          </p:nvGrpSpPr>
          <p:grpSpPr>
            <a:xfrm>
              <a:off x="94957" y="2254975"/>
              <a:ext cx="4631794" cy="3498125"/>
              <a:chOff x="-60847" y="2144150"/>
              <a:chExt cx="5638178" cy="5109825"/>
            </a:xfrm>
          </p:grpSpPr>
          <p:cxnSp>
            <p:nvCxnSpPr>
              <p:cNvPr id="52" name="Straight Connector 51"/>
              <p:cNvCxnSpPr/>
              <p:nvPr/>
            </p:nvCxnSpPr>
            <p:spPr>
              <a:xfrm>
                <a:off x="992250" y="2348483"/>
                <a:ext cx="0" cy="3946398"/>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966597" y="6294882"/>
                <a:ext cx="4610734"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0847" y="2273299"/>
                <a:ext cx="863600" cy="517016"/>
              </a:xfrm>
              <a:prstGeom prst="rect">
                <a:avLst/>
              </a:prstGeom>
              <a:noFill/>
            </p:spPr>
            <p:txBody>
              <a:bodyPr vert="horz" rtlCol="0">
                <a:spAutoFit/>
              </a:bodyPr>
              <a:lstStyle/>
              <a:p>
                <a:r>
                  <a:rPr lang="en-US" sz="1700" dirty="0" smtClean="0"/>
                  <a:t>Price</a:t>
                </a:r>
                <a:endParaRPr lang="en-US" sz="1700" dirty="0"/>
              </a:p>
            </p:txBody>
          </p:sp>
          <p:sp>
            <p:nvSpPr>
              <p:cNvPr id="55" name="TextBox 54"/>
              <p:cNvSpPr txBox="1"/>
              <p:nvPr/>
            </p:nvSpPr>
            <p:spPr>
              <a:xfrm>
                <a:off x="2513504" y="6714480"/>
                <a:ext cx="1742552" cy="539495"/>
              </a:xfrm>
              <a:prstGeom prst="rect">
                <a:avLst/>
              </a:prstGeom>
              <a:noFill/>
            </p:spPr>
            <p:txBody>
              <a:bodyPr vert="horz" wrap="square" rtlCol="0">
                <a:spAutoFit/>
              </a:bodyPr>
              <a:lstStyle/>
              <a:p>
                <a:r>
                  <a:rPr lang="en-US" dirty="0" smtClean="0"/>
                  <a:t>Quantity</a:t>
                </a:r>
                <a:endParaRPr lang="en-US" dirty="0"/>
              </a:p>
            </p:txBody>
          </p:sp>
          <p:sp>
            <p:nvSpPr>
              <p:cNvPr id="56" name="TextBox 55"/>
              <p:cNvSpPr txBox="1"/>
              <p:nvPr/>
            </p:nvSpPr>
            <p:spPr>
              <a:xfrm>
                <a:off x="588449" y="2661904"/>
                <a:ext cx="376750" cy="3439282"/>
              </a:xfrm>
              <a:prstGeom prst="rect">
                <a:avLst/>
              </a:prstGeom>
              <a:noFill/>
            </p:spPr>
            <p:txBody>
              <a:bodyPr vert="horz" wrap="square" rtlCol="0">
                <a:spAutoFit/>
              </a:bodyPr>
              <a:lstStyle/>
              <a:p>
                <a:pPr algn="r"/>
                <a:r>
                  <a:rPr lang="en-US" sz="1050" dirty="0" smtClean="0">
                    <a:solidFill>
                      <a:srgbClr val="000000"/>
                    </a:solidFill>
                  </a:rPr>
                  <a:t>5</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4</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3</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 2</a:t>
                </a:r>
              </a:p>
              <a:p>
                <a:pPr algn="r"/>
                <a:endParaRPr lang="en-US" sz="1050" dirty="0" smtClean="0">
                  <a:solidFill>
                    <a:srgbClr val="000000"/>
                  </a:solidFill>
                </a:endParaRPr>
              </a:p>
              <a:p>
                <a:pPr algn="r"/>
                <a:endParaRPr lang="en-US" sz="1050" dirty="0" smtClean="0">
                  <a:solidFill>
                    <a:srgbClr val="000000"/>
                  </a:solidFill>
                </a:endParaRPr>
              </a:p>
              <a:p>
                <a:pPr algn="r"/>
                <a:r>
                  <a:rPr lang="en-US" sz="1050" dirty="0" smtClean="0">
                    <a:solidFill>
                      <a:srgbClr val="000000"/>
                    </a:solidFill>
                  </a:rPr>
                  <a:t> 1</a:t>
                </a:r>
              </a:p>
              <a:p>
                <a:pPr algn="r"/>
                <a:r>
                  <a:rPr lang="en-US" sz="1050" dirty="0" smtClean="0">
                    <a:solidFill>
                      <a:srgbClr val="000000"/>
                    </a:solidFill>
                  </a:rPr>
                  <a:t> </a:t>
                </a:r>
                <a:endParaRPr lang="en-US" sz="1050" dirty="0">
                  <a:solidFill>
                    <a:srgbClr val="000000"/>
                  </a:solidFill>
                </a:endParaRPr>
              </a:p>
            </p:txBody>
          </p:sp>
          <p:grpSp>
            <p:nvGrpSpPr>
              <p:cNvPr id="57" name="Group 8"/>
              <p:cNvGrpSpPr/>
              <p:nvPr/>
            </p:nvGrpSpPr>
            <p:grpSpPr>
              <a:xfrm>
                <a:off x="979169" y="5847079"/>
                <a:ext cx="26671" cy="255272"/>
                <a:chOff x="979169" y="5847079"/>
                <a:chExt cx="26671" cy="255272"/>
              </a:xfrm>
            </p:grpSpPr>
            <p:sp>
              <p:nvSpPr>
                <p:cNvPr id="69" name="Freeform 68"/>
                <p:cNvSpPr/>
                <p:nvPr/>
              </p:nvSpPr>
              <p:spPr>
                <a:xfrm>
                  <a:off x="979169" y="60896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Freeform 7"/>
                <p:cNvSpPr/>
                <p:nvPr/>
              </p:nvSpPr>
              <p:spPr>
                <a:xfrm>
                  <a:off x="993139" y="5847079"/>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8" name="Freeform 57"/>
              <p:cNvSpPr/>
              <p:nvPr/>
            </p:nvSpPr>
            <p:spPr>
              <a:xfrm>
                <a:off x="993139" y="5386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Freeform 58"/>
              <p:cNvSpPr/>
              <p:nvPr/>
            </p:nvSpPr>
            <p:spPr>
              <a:xfrm>
                <a:off x="993139" y="4679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Freeform 59"/>
              <p:cNvSpPr/>
              <p:nvPr/>
            </p:nvSpPr>
            <p:spPr>
              <a:xfrm>
                <a:off x="993139" y="397510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993139" y="328295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Freeform 61"/>
              <p:cNvSpPr/>
              <p:nvPr/>
            </p:nvSpPr>
            <p:spPr>
              <a:xfrm>
                <a:off x="993139" y="2592070"/>
                <a:ext cx="12701" cy="12701"/>
              </a:xfrm>
              <a:custGeom>
                <a:avLst/>
                <a:gdLst/>
                <a:ahLst/>
                <a:cxnLst/>
                <a:rect l="0" t="0" r="0" b="0"/>
                <a:pathLst>
                  <a:path w="12701" h="12701">
                    <a:moveTo>
                      <a:pt x="0" y="0"/>
                    </a:moveTo>
                    <a:lnTo>
                      <a:pt x="12700" y="12700"/>
                    </a:lnTo>
                  </a:path>
                </a:pathLst>
              </a:custGeom>
              <a:ln w="3848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TextBox 62"/>
              <p:cNvSpPr txBox="1"/>
              <p:nvPr/>
            </p:nvSpPr>
            <p:spPr>
              <a:xfrm>
                <a:off x="1231900" y="6337300"/>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1</a:t>
                </a:r>
                <a:endParaRPr lang="en-US" sz="1400" baseline="-25000">
                  <a:solidFill>
                    <a:srgbClr val="000000"/>
                  </a:solidFill>
                </a:endParaRPr>
              </a:p>
            </p:txBody>
          </p:sp>
          <p:sp>
            <p:nvSpPr>
              <p:cNvPr id="64" name="TextBox 63"/>
              <p:cNvSpPr txBox="1"/>
              <p:nvPr/>
            </p:nvSpPr>
            <p:spPr>
              <a:xfrm>
                <a:off x="2082800" y="6362700"/>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2</a:t>
                </a:r>
                <a:endParaRPr lang="en-US" sz="1400" baseline="-25000">
                  <a:solidFill>
                    <a:srgbClr val="000000"/>
                  </a:solidFill>
                </a:endParaRPr>
              </a:p>
            </p:txBody>
          </p:sp>
          <p:sp>
            <p:nvSpPr>
              <p:cNvPr id="65" name="TextBox 64"/>
              <p:cNvSpPr txBox="1"/>
              <p:nvPr/>
            </p:nvSpPr>
            <p:spPr>
              <a:xfrm>
                <a:off x="2857500" y="6362701"/>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3</a:t>
                </a:r>
                <a:endParaRPr lang="en-US" sz="1400" baseline="-25000">
                  <a:solidFill>
                    <a:srgbClr val="000000"/>
                  </a:solidFill>
                </a:endParaRPr>
              </a:p>
            </p:txBody>
          </p:sp>
          <p:sp>
            <p:nvSpPr>
              <p:cNvPr id="66" name="TextBox 65"/>
              <p:cNvSpPr txBox="1"/>
              <p:nvPr/>
            </p:nvSpPr>
            <p:spPr>
              <a:xfrm>
                <a:off x="3657601" y="6362701"/>
                <a:ext cx="685799" cy="449580"/>
              </a:xfrm>
              <a:prstGeom prst="rect">
                <a:avLst/>
              </a:prstGeom>
              <a:noFill/>
            </p:spPr>
            <p:txBody>
              <a:bodyPr vert="horz" rtlCol="0">
                <a:spAutoFit/>
              </a:bodyPr>
              <a:lstStyle/>
              <a:p>
                <a:r>
                  <a:rPr lang="en-US" sz="1400" smtClean="0">
                    <a:solidFill>
                      <a:srgbClr val="000000"/>
                    </a:solidFill>
                  </a:rPr>
                  <a:t>Q</a:t>
                </a:r>
                <a:r>
                  <a:rPr lang="en-US" sz="1400" baseline="-25000" smtClean="0">
                    <a:solidFill>
                      <a:srgbClr val="000000"/>
                    </a:solidFill>
                  </a:rPr>
                  <a:t>4</a:t>
                </a:r>
                <a:endParaRPr lang="en-US" sz="1400" baseline="-25000">
                  <a:solidFill>
                    <a:srgbClr val="000000"/>
                  </a:solidFill>
                </a:endParaRPr>
              </a:p>
            </p:txBody>
          </p:sp>
          <p:sp>
            <p:nvSpPr>
              <p:cNvPr id="67" name="TextBox 66"/>
              <p:cNvSpPr txBox="1"/>
              <p:nvPr/>
            </p:nvSpPr>
            <p:spPr>
              <a:xfrm>
                <a:off x="4445000" y="6337300"/>
                <a:ext cx="685799" cy="449580"/>
              </a:xfrm>
              <a:prstGeom prst="rect">
                <a:avLst/>
              </a:prstGeom>
              <a:noFill/>
            </p:spPr>
            <p:txBody>
              <a:bodyPr vert="horz" rtlCol="0">
                <a:spAutoFit/>
              </a:bodyPr>
              <a:lstStyle/>
              <a:p>
                <a:r>
                  <a:rPr lang="en-US" sz="1400" dirty="0" smtClean="0">
                    <a:solidFill>
                      <a:srgbClr val="000000"/>
                    </a:solidFill>
                  </a:rPr>
                  <a:t>Q</a:t>
                </a:r>
                <a:r>
                  <a:rPr lang="en-US" sz="1400" baseline="-25000" dirty="0" smtClean="0">
                    <a:solidFill>
                      <a:srgbClr val="000000"/>
                    </a:solidFill>
                  </a:rPr>
                  <a:t>5</a:t>
                </a:r>
                <a:endParaRPr lang="en-US" sz="1400" baseline="-25000" dirty="0">
                  <a:solidFill>
                    <a:srgbClr val="000000"/>
                  </a:solidFill>
                </a:endParaRPr>
              </a:p>
            </p:txBody>
          </p:sp>
          <p:sp>
            <p:nvSpPr>
              <p:cNvPr id="68" name="TextBox 67"/>
              <p:cNvSpPr txBox="1"/>
              <p:nvPr/>
            </p:nvSpPr>
            <p:spPr>
              <a:xfrm>
                <a:off x="1917700" y="2144150"/>
                <a:ext cx="2278279" cy="494537"/>
              </a:xfrm>
              <a:prstGeom prst="rect">
                <a:avLst/>
              </a:prstGeom>
              <a:noFill/>
            </p:spPr>
            <p:txBody>
              <a:bodyPr vert="horz" wrap="square" rtlCol="0">
                <a:spAutoFit/>
              </a:bodyPr>
              <a:lstStyle/>
              <a:p>
                <a:r>
                  <a:rPr lang="en-US" sz="1600" b="1" dirty="0" smtClean="0">
                    <a:solidFill>
                      <a:srgbClr val="FF6820"/>
                    </a:solidFill>
                  </a:rPr>
                  <a:t>Candy Market</a:t>
                </a:r>
                <a:endParaRPr lang="en-US" sz="1600" b="1" dirty="0">
                  <a:solidFill>
                    <a:srgbClr val="FF6820"/>
                  </a:solidFill>
                </a:endParaRPr>
              </a:p>
            </p:txBody>
          </p:sp>
        </p:grpSp>
        <p:sp>
          <p:nvSpPr>
            <p:cNvPr id="3" name="Oval 2"/>
            <p:cNvSpPr/>
            <p:nvPr/>
          </p:nvSpPr>
          <p:spPr>
            <a:xfrm>
              <a:off x="1219200" y="2693391"/>
              <a:ext cx="76200" cy="8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Oval 80"/>
            <p:cNvSpPr/>
            <p:nvPr/>
          </p:nvSpPr>
          <p:spPr>
            <a:xfrm>
              <a:off x="1905000" y="3162300"/>
              <a:ext cx="76200" cy="8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Oval 84"/>
            <p:cNvSpPr/>
            <p:nvPr/>
          </p:nvSpPr>
          <p:spPr>
            <a:xfrm>
              <a:off x="2514600" y="3683991"/>
              <a:ext cx="76200" cy="8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3200400" y="4152900"/>
              <a:ext cx="76200" cy="8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Oval 86"/>
            <p:cNvSpPr/>
            <p:nvPr/>
          </p:nvSpPr>
          <p:spPr>
            <a:xfrm>
              <a:off x="3886200" y="4621809"/>
              <a:ext cx="76200" cy="8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8" name="Straight Connector 87"/>
            <p:cNvCxnSpPr/>
            <p:nvPr/>
          </p:nvCxnSpPr>
          <p:spPr>
            <a:xfrm>
              <a:off x="971246" y="2561616"/>
              <a:ext cx="3322398" cy="2394401"/>
            </a:xfrm>
            <a:prstGeom prst="line">
              <a:avLst/>
            </a:prstGeom>
          </p:spPr>
          <p:style>
            <a:lnRef idx="2">
              <a:schemeClr val="accent1"/>
            </a:lnRef>
            <a:fillRef idx="0">
              <a:schemeClr val="accent1"/>
            </a:fillRef>
            <a:effectRef idx="1">
              <a:schemeClr val="accent1"/>
            </a:effectRef>
            <a:fontRef idx="minor">
              <a:schemeClr val="tx1"/>
            </a:fontRef>
          </p:style>
        </p:cxnSp>
        <p:sp>
          <p:nvSpPr>
            <p:cNvPr id="89" name="TextBox 88"/>
            <p:cNvSpPr txBox="1"/>
            <p:nvPr/>
          </p:nvSpPr>
          <p:spPr>
            <a:xfrm>
              <a:off x="3785122" y="4196854"/>
              <a:ext cx="1017044" cy="369332"/>
            </a:xfrm>
            <a:prstGeom prst="rect">
              <a:avLst/>
            </a:prstGeom>
            <a:noFill/>
          </p:spPr>
          <p:txBody>
            <a:bodyPr wrap="square" rtlCol="0">
              <a:spAutoFit/>
            </a:bodyPr>
            <a:lstStyle/>
            <a:p>
              <a:r>
                <a:rPr lang="en-US" dirty="0" smtClean="0">
                  <a:solidFill>
                    <a:srgbClr val="0000FF"/>
                  </a:solidFill>
                </a:rPr>
                <a:t>Demand</a:t>
              </a:r>
              <a:endParaRPr lang="en-US" dirty="0">
                <a:solidFill>
                  <a:srgbClr val="0000FF"/>
                </a:solidFill>
              </a:endParaRPr>
            </a:p>
          </p:txBody>
        </p:sp>
      </p:grpSp>
      <p:sp>
        <p:nvSpPr>
          <p:cNvPr id="90" name="Rectangle 89"/>
          <p:cNvSpPr/>
          <p:nvPr/>
        </p:nvSpPr>
        <p:spPr>
          <a:xfrm>
            <a:off x="3733800" y="2419171"/>
            <a:ext cx="4572000" cy="1200329"/>
          </a:xfrm>
          <a:prstGeom prst="rect">
            <a:avLst/>
          </a:prstGeom>
        </p:spPr>
        <p:txBody>
          <a:bodyPr>
            <a:spAutoFit/>
          </a:bodyPr>
          <a:lstStyle/>
          <a:p>
            <a:r>
              <a:rPr lang="en-US" b="1" dirty="0">
                <a:solidFill>
                  <a:srgbClr val="0000FF"/>
                </a:solidFill>
              </a:rPr>
              <a:t>Connect the dots!</a:t>
            </a:r>
          </a:p>
          <a:p>
            <a:r>
              <a:rPr lang="en-US" dirty="0"/>
              <a:t>Once you have plotted the different quantities from your schedule, connect the dots, a you have </a:t>
            </a:r>
            <a:r>
              <a:rPr lang="en-US" b="1" dirty="0"/>
              <a:t>the demand curve!</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W1s3-BT8l9c?version=3&amp;hl=en_US&amp;rel=0"/>
          <p:cNvPicPr>
            <a:picLocks noRot="1" noChangeAspect="1"/>
          </p:cNvPicPr>
          <p:nvPr>
            <a:quickTimeFile r:link="rId1"/>
          </p:nvPr>
        </p:nvPicPr>
        <p:blipFill>
          <a:blip r:embed="rId4"/>
          <a:stretch>
            <a:fillRect/>
          </a:stretch>
        </p:blipFill>
        <p:spPr>
          <a:xfrm>
            <a:off x="0" y="1402110"/>
            <a:ext cx="4582120" cy="3436590"/>
          </a:xfrm>
          <a:prstGeom prst="rect">
            <a:avLst/>
          </a:prstGeom>
        </p:spPr>
      </p:pic>
      <p:pic>
        <p:nvPicPr>
          <p:cNvPr id="4" name="qbL5EmiWytk?version=3&amp;hl=en_US&amp;rel=0"/>
          <p:cNvPicPr>
            <a:picLocks noRot="1" noChangeAspect="1"/>
          </p:cNvPicPr>
          <p:nvPr>
            <a:quickTimeFile r:link="rId2"/>
          </p:nvPr>
        </p:nvPicPr>
        <p:blipFill>
          <a:blip r:embed="rId4"/>
          <a:stretch>
            <a:fillRect/>
          </a:stretch>
        </p:blipFill>
        <p:spPr>
          <a:xfrm>
            <a:off x="4554279" y="1402110"/>
            <a:ext cx="4582120" cy="3436590"/>
          </a:xfrm>
          <a:prstGeom prst="rect">
            <a:avLst/>
          </a:prstGeom>
        </p:spPr>
      </p:pic>
      <p:grpSp>
        <p:nvGrpSpPr>
          <p:cNvPr id="5" name="Group 4"/>
          <p:cNvGrpSpPr/>
          <p:nvPr/>
        </p:nvGrpSpPr>
        <p:grpSpPr>
          <a:xfrm>
            <a:off x="0" y="0"/>
            <a:ext cx="9144000" cy="697260"/>
            <a:chOff x="0" y="0"/>
            <a:chExt cx="9144000" cy="836712"/>
          </a:xfrm>
        </p:grpSpPr>
        <p:sp>
          <p:nvSpPr>
            <p:cNvPr id="6" name="Rectangle 5"/>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8" name="Content Placeholder 28" descr="WW badge.jpg"/>
            <p:cNvPicPr>
              <a:picLocks noChangeAspect="1"/>
            </p:cNvPicPr>
            <p:nvPr/>
          </p:nvPicPr>
          <p:blipFill>
            <a:blip r:embed="rId5"/>
            <a:stretch>
              <a:fillRect/>
            </a:stretch>
          </p:blipFill>
          <p:spPr>
            <a:xfrm>
              <a:off x="7740352" y="116632"/>
              <a:ext cx="1192088" cy="524519"/>
            </a:xfrm>
            <a:prstGeom prst="rect">
              <a:avLst/>
            </a:prstGeom>
          </p:spPr>
        </p:pic>
      </p:grpSp>
      <p:sp>
        <p:nvSpPr>
          <p:cNvPr id="9" name="Rectangle 8"/>
          <p:cNvSpPr/>
          <p:nvPr/>
        </p:nvSpPr>
        <p:spPr>
          <a:xfrm>
            <a:off x="5867401" y="124480"/>
            <a:ext cx="1981200" cy="523220"/>
          </a:xfrm>
          <a:prstGeom prst="rect">
            <a:avLst/>
          </a:prstGeom>
        </p:spPr>
        <p:txBody>
          <a:bodyPr wrap="square">
            <a:spAutoFit/>
          </a:bodyPr>
          <a:lstStyle/>
          <a:p>
            <a:pPr algn="ctr"/>
            <a:r>
              <a:rPr lang="en-US" sz="1400" i="1" dirty="0" smtClean="0">
                <a:latin typeface="Lucida Sans - 22"/>
              </a:rPr>
              <a:t>The Law of Demand Video Lesson</a:t>
            </a:r>
            <a:endParaRPr lang="en-US" sz="1400" i="1" dirty="0">
              <a:latin typeface="Lucida Sans - 18"/>
            </a:endParaRPr>
          </a:p>
        </p:txBody>
      </p:sp>
      <p:sp>
        <p:nvSpPr>
          <p:cNvPr id="10" name="Rectangle 9"/>
          <p:cNvSpPr/>
          <p:nvPr/>
        </p:nvSpPr>
        <p:spPr>
          <a:xfrm>
            <a:off x="3124200" y="5143500"/>
            <a:ext cx="2312428" cy="369332"/>
          </a:xfrm>
          <a:prstGeom prst="rect">
            <a:avLst/>
          </a:prstGeom>
        </p:spPr>
        <p:txBody>
          <a:bodyPr wrap="none">
            <a:spAutoFit/>
          </a:bodyPr>
          <a:lstStyle/>
          <a:p>
            <a:pPr fontAlgn="base"/>
            <a:r>
              <a:rPr lang="en-US" b="1" u="sng" cap="all" dirty="0">
                <a:hlinkClick r:id="rId6" tooltip="The Law of Demand"/>
              </a:rPr>
              <a:t>THE LAW OF DEMAND</a:t>
            </a:r>
            <a:endParaRPr lang="en-US" b="1" cap="all" dirty="0"/>
          </a:p>
        </p:txBody>
      </p:sp>
    </p:spTree>
    <p:extLst>
      <p:ext uri="{BB962C8B-B14F-4D97-AF65-F5344CB8AC3E}">
        <p14:creationId xmlns:p14="http://schemas.microsoft.com/office/powerpoint/2010/main" val="3680793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video>
              <p:cMediaNode vol="80000">
                <p:cTn id="11" fill="hold" display="0">
                  <p:stCondLst>
                    <p:cond delay="indefinite"/>
                  </p:stCondLst>
                </p:cTn>
                <p:tgtEl>
                  <p:spTgt spid="4"/>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0"/>
            <a:ext cx="9144000" cy="697260"/>
            <a:chOff x="0" y="0"/>
            <a:chExt cx="9144000" cy="836712"/>
          </a:xfrm>
        </p:grpSpPr>
        <p:sp>
          <p:nvSpPr>
            <p:cNvPr id="15" name="Rectangle 14"/>
            <p:cNvSpPr/>
            <p:nvPr/>
          </p:nvSpPr>
          <p:spPr>
            <a:xfrm>
              <a:off x="0" y="0"/>
              <a:ext cx="9144000" cy="836712"/>
            </a:xfrm>
            <a:prstGeom prst="rect">
              <a:avLst/>
            </a:prstGeom>
            <a:gradFill flip="none" rotWithShape="1">
              <a:gsLst>
                <a:gs pos="0">
                  <a:schemeClr val="bg1">
                    <a:lumMod val="75000"/>
                  </a:schemeClr>
                </a:gs>
                <a:gs pos="100000">
                  <a:srgbClr val="FFFFFF"/>
                </a:gs>
              </a:gsLst>
              <a:lin ang="15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20"/>
            <p:cNvSpPr txBox="1">
              <a:spLocks/>
            </p:cNvSpPr>
            <p:nvPr/>
          </p:nvSpPr>
          <p:spPr>
            <a:xfrm>
              <a:off x="35496" y="116632"/>
              <a:ext cx="6984776" cy="596527"/>
            </a:xfrm>
            <a:prstGeom prst="rect">
              <a:avLst/>
            </a:prstGeom>
          </p:spPr>
          <p:txBody>
            <a:bodyPr vert="horz"/>
            <a:lstStyle/>
            <a:p>
              <a:pPr lvl="0">
                <a:spcBef>
                  <a:spcPct val="0"/>
                </a:spcBef>
                <a:defRPr/>
              </a:pPr>
              <a:r>
                <a:rPr kumimoji="0" lang="en-US" sz="28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Gill Sans"/>
                  <a:ea typeface="+mj-ea"/>
                  <a:cs typeface="+mj-cs"/>
                </a:rPr>
                <a:t>1.1 Supply</a:t>
              </a:r>
              <a:r>
                <a:rPr lang="en-US" sz="2000" dirty="0" smtClean="0">
                  <a:solidFill>
                    <a:srgbClr val="FF0000"/>
                  </a:solidFill>
                  <a:effectLst>
                    <a:outerShdw blurRad="38100" dist="38100" dir="2700000" algn="tl">
                      <a:srgbClr val="000000">
                        <a:alpha val="43137"/>
                      </a:srgbClr>
                    </a:outerShdw>
                  </a:effectLst>
                  <a:latin typeface="Gill Sans"/>
                  <a:ea typeface="+mj-ea"/>
                  <a:cs typeface="+mj-cs"/>
                </a:rPr>
                <a:t>, </a:t>
              </a:r>
              <a:r>
                <a:rPr kumimoji="0" lang="en-US" sz="2800" b="0" i="0" u="none" strike="noStrike" kern="1200" cap="none" spc="0" normalizeH="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rPr>
                <a:t>Demand, </a:t>
              </a:r>
              <a:r>
                <a:rPr lang="en-US" sz="1400" dirty="0">
                  <a:solidFill>
                    <a:schemeClr val="bg1">
                      <a:lumMod val="50000"/>
                    </a:schemeClr>
                  </a:solidFill>
                  <a:effectLst>
                    <a:outerShdw blurRad="38100" dist="38100" dir="2700000" algn="tl">
                      <a:srgbClr val="000000">
                        <a:alpha val="43137"/>
                      </a:srgbClr>
                    </a:outerShdw>
                  </a:effectLst>
                  <a:latin typeface="Gill Sans"/>
                </a:rPr>
                <a:t>and </a:t>
              </a:r>
              <a:r>
                <a:rPr lang="en-US" sz="2800" dirty="0" smtClean="0">
                  <a:solidFill>
                    <a:schemeClr val="bg1">
                      <a:lumMod val="50000"/>
                    </a:schemeClr>
                  </a:solidFill>
                  <a:effectLst>
                    <a:outerShdw blurRad="38100" dist="38100" dir="2700000" algn="tl">
                      <a:srgbClr val="000000">
                        <a:alpha val="43137"/>
                      </a:srgbClr>
                    </a:outerShdw>
                  </a:effectLst>
                  <a:latin typeface="Gill Sans"/>
                </a:rPr>
                <a:t>Equilibrium</a:t>
              </a:r>
              <a:endParaRPr kumimoji="0" lang="en-US" sz="28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Gill Sans"/>
                <a:ea typeface="+mj-ea"/>
                <a:cs typeface="+mj-cs"/>
              </a:endParaRPr>
            </a:p>
          </p:txBody>
        </p:sp>
        <p:pic>
          <p:nvPicPr>
            <p:cNvPr id="17" name="Content Placeholder 28" descr="WW badge.jpg"/>
            <p:cNvPicPr>
              <a:picLocks noChangeAspect="1"/>
            </p:cNvPicPr>
            <p:nvPr/>
          </p:nvPicPr>
          <p:blipFill>
            <a:blip r:embed="rId3"/>
            <a:stretch>
              <a:fillRect/>
            </a:stretch>
          </p:blipFill>
          <p:spPr>
            <a:xfrm>
              <a:off x="7740352" y="116632"/>
              <a:ext cx="1192088" cy="524519"/>
            </a:xfrm>
            <a:prstGeom prst="rect">
              <a:avLst/>
            </a:prstGeom>
          </p:spPr>
        </p:pic>
      </p:grpSp>
      <p:sp>
        <p:nvSpPr>
          <p:cNvPr id="18" name="Rectangle 17"/>
          <p:cNvSpPr/>
          <p:nvPr/>
        </p:nvSpPr>
        <p:spPr>
          <a:xfrm>
            <a:off x="6121591" y="114300"/>
            <a:ext cx="1727009" cy="523220"/>
          </a:xfrm>
          <a:prstGeom prst="rect">
            <a:avLst/>
          </a:prstGeom>
        </p:spPr>
        <p:txBody>
          <a:bodyPr wrap="square">
            <a:spAutoFit/>
          </a:bodyPr>
          <a:lstStyle/>
          <a:p>
            <a:pPr algn="ctr"/>
            <a:r>
              <a:rPr lang="en-US" sz="1400" i="1" dirty="0" smtClean="0">
                <a:latin typeface="Lucida Sans - 22"/>
              </a:rPr>
              <a:t>The Law of Demand</a:t>
            </a:r>
            <a:endParaRPr lang="en-US" sz="1400" i="1" dirty="0">
              <a:latin typeface="Lucida Sans - 18"/>
            </a:endParaRPr>
          </a:p>
        </p:txBody>
      </p:sp>
      <p:sp>
        <p:nvSpPr>
          <p:cNvPr id="19" name="TextBox 18"/>
          <p:cNvSpPr txBox="1"/>
          <p:nvPr/>
        </p:nvSpPr>
        <p:spPr>
          <a:xfrm>
            <a:off x="0" y="723900"/>
            <a:ext cx="8516296" cy="1569660"/>
          </a:xfrm>
          <a:prstGeom prst="rect">
            <a:avLst/>
          </a:prstGeom>
          <a:noFill/>
        </p:spPr>
        <p:txBody>
          <a:bodyPr wrap="square" rtlCol="0">
            <a:spAutoFit/>
          </a:bodyPr>
          <a:lstStyle/>
          <a:p>
            <a:r>
              <a:rPr lang="en-US" sz="2400" dirty="0" smtClean="0">
                <a:solidFill>
                  <a:srgbClr val="FF0000"/>
                </a:solidFill>
              </a:rPr>
              <a:t>The Law of Demand</a:t>
            </a:r>
          </a:p>
          <a:p>
            <a:r>
              <a:rPr lang="en-US" dirty="0" smtClean="0"/>
              <a:t>The law of demand is a fundamental concept of market economies. </a:t>
            </a:r>
          </a:p>
          <a:p>
            <a:pPr marL="285750" indent="-285750">
              <a:buFont typeface="Arial" pitchFamily="34" charset="0"/>
              <a:buChar char="•"/>
            </a:pPr>
            <a:r>
              <a:rPr lang="en-US" dirty="0" smtClean="0"/>
              <a:t>Rational consumers will always buy more of a good they want when the price falls, and less when the price rises. </a:t>
            </a:r>
          </a:p>
          <a:p>
            <a:pPr marL="285750" indent="-285750">
              <a:buFont typeface="Arial" pitchFamily="34" charset="0"/>
              <a:buChar char="•"/>
            </a:pPr>
            <a:r>
              <a:rPr lang="en-US" dirty="0" smtClean="0"/>
              <a:t>There are three economic explanations for this phenomenon.  </a:t>
            </a:r>
          </a:p>
        </p:txBody>
      </p:sp>
      <p:graphicFrame>
        <p:nvGraphicFramePr>
          <p:cNvPr id="20" name="Table 19"/>
          <p:cNvGraphicFramePr>
            <a:graphicFrameLocks noGrp="1"/>
          </p:cNvGraphicFramePr>
          <p:nvPr>
            <p:extLst>
              <p:ext uri="{D42A27DB-BD31-4B8C-83A1-F6EECF244321}">
                <p14:modId xmlns:p14="http://schemas.microsoft.com/office/powerpoint/2010/main" val="2489464712"/>
              </p:ext>
            </p:extLst>
          </p:nvPr>
        </p:nvGraphicFramePr>
        <p:xfrm>
          <a:off x="0" y="2324100"/>
          <a:ext cx="9108504" cy="3390901"/>
        </p:xfrm>
        <a:graphic>
          <a:graphicData uri="http://schemas.openxmlformats.org/drawingml/2006/table">
            <a:tbl>
              <a:tblPr firstRow="1" bandRow="1">
                <a:tableStyleId>{5C22544A-7EE6-4342-B048-85BDC9FD1C3A}</a:tableStyleId>
              </a:tblPr>
              <a:tblGrid>
                <a:gridCol w="9108504"/>
              </a:tblGrid>
              <a:tr h="403810">
                <a:tc>
                  <a:txBody>
                    <a:bodyPr/>
                    <a:lstStyle/>
                    <a:p>
                      <a:pPr algn="ctr"/>
                      <a:r>
                        <a:rPr lang="en-US" dirty="0" smtClean="0"/>
                        <a:t>Explanations</a:t>
                      </a:r>
                      <a:r>
                        <a:rPr lang="en-US" baseline="0" dirty="0" smtClean="0"/>
                        <a:t> for the Law of Demand</a:t>
                      </a:r>
                      <a:endParaRPr lang="en-US" dirty="0"/>
                    </a:p>
                  </a:txBody>
                  <a:tcPr/>
                </a:tc>
              </a:tr>
              <a:tr h="1294406">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smtClean="0"/>
                        <a:t>The income effect:</a:t>
                      </a:r>
                      <a:r>
                        <a:rPr lang="en-US" dirty="0" smtClean="0"/>
                        <a:t>  </a:t>
                      </a:r>
                      <a:r>
                        <a:rPr lang="en-US" i="1" dirty="0" smtClean="0"/>
                        <a:t>Real income</a:t>
                      </a:r>
                      <a:r>
                        <a:rPr lang="en-US" dirty="0" smtClean="0"/>
                        <a:t> refers to income that is adjusted for price changes, and implies the actual buying power of a consumer.  As the price of a good decreases, the quantity demanded increases because consumers now have more real income to spend.  With more buying power, they sometimes choose to buy more of the </a:t>
                      </a:r>
                      <a:r>
                        <a:rPr lang="en-US" i="1" dirty="0" smtClean="0"/>
                        <a:t>same</a:t>
                      </a:r>
                      <a:r>
                        <a:rPr lang="en-US" dirty="0" smtClean="0"/>
                        <a:t> product.</a:t>
                      </a:r>
                    </a:p>
                  </a:txBody>
                  <a:tcPr/>
                </a:tc>
              </a:tr>
              <a:tr h="69698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smtClean="0"/>
                        <a:t>The substitution effect:</a:t>
                      </a:r>
                      <a:r>
                        <a:rPr lang="en-US" dirty="0" smtClean="0"/>
                        <a:t>  As the price of a good decreases, consumers </a:t>
                      </a:r>
                      <a:r>
                        <a:rPr lang="en-US" i="1" dirty="0" smtClean="0"/>
                        <a:t>switch</a:t>
                      </a:r>
                      <a:r>
                        <a:rPr lang="en-US" dirty="0" smtClean="0"/>
                        <a:t> from other substitute goods to this good because its price is comparatively lower. </a:t>
                      </a:r>
                    </a:p>
                  </a:txBody>
                  <a:tcPr/>
                </a:tc>
              </a:tr>
              <a:tr h="99569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smtClean="0"/>
                        <a:t>The law of diminishing margina</a:t>
                      </a:r>
                      <a:r>
                        <a:rPr lang="en-US" dirty="0" smtClean="0"/>
                        <a:t>l </a:t>
                      </a:r>
                      <a:r>
                        <a:rPr lang="en-US" b="1" dirty="0" smtClean="0"/>
                        <a:t>utility</a:t>
                      </a:r>
                      <a:r>
                        <a:rPr lang="en-US" dirty="0" smtClean="0"/>
                        <a:t>:  This law states that as we consume additional units of something, the satisfaction (</a:t>
                      </a:r>
                      <a:r>
                        <a:rPr lang="en-US" i="1" dirty="0" smtClean="0"/>
                        <a:t>utility</a:t>
                      </a:r>
                      <a:r>
                        <a:rPr lang="en-US" dirty="0" smtClean="0"/>
                        <a:t>) we derive for each additional unit (marginal unit) grows smaller (diminishes).</a:t>
                      </a:r>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1 Supply, Demand and Equilibriu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 Supply, Demand and Equilibrium</Template>
  <TotalTime>2044</TotalTime>
  <Words>7943</Words>
  <Application>Microsoft Macintosh PowerPoint</Application>
  <PresentationFormat>On-screen Show (16:10)</PresentationFormat>
  <Paragraphs>838</Paragraphs>
  <Slides>60</Slides>
  <Notes>22</Notes>
  <HiddenSlides>0</HiddenSlides>
  <MMClips>13</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1.1 Supply, Demand and Equilibrium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Tobin Family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Lea Tobin</dc:creator>
  <cp:lastModifiedBy>Campbell Davidson</cp:lastModifiedBy>
  <cp:revision>131</cp:revision>
  <cp:lastPrinted>2014-11-10T22:39:51Z</cp:lastPrinted>
  <dcterms:created xsi:type="dcterms:W3CDTF">2012-05-07T18:24:42Z</dcterms:created>
  <dcterms:modified xsi:type="dcterms:W3CDTF">2014-11-12T00:27:11Z</dcterms:modified>
</cp:coreProperties>
</file>